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stoga" charset="1" panose="00000500000000000000"/>
      <p:regular r:id="rId10"/>
    </p:embeddedFont>
    <p:embeddedFont>
      <p:font typeface="Cambria" charset="1" panose="02040503050406030204"/>
      <p:regular r:id="rId11"/>
    </p:embeddedFont>
    <p:embeddedFont>
      <p:font typeface="Cambria Bold" charset="1" panose="02040803050406030204"/>
      <p:regular r:id="rId12"/>
    </p:embeddedFont>
    <p:embeddedFont>
      <p:font typeface="Cambria Italics" charset="1" panose="020405030504060A0204"/>
      <p:regular r:id="rId13"/>
    </p:embeddedFont>
    <p:embeddedFont>
      <p:font typeface="Cambria Bold Italics" charset="1" panose="020408030504060A0204"/>
      <p:regular r:id="rId14"/>
    </p:embeddedFont>
    <p:embeddedFont>
      <p:font typeface="Arial" charset="1" panose="020B0502020202020204"/>
      <p:regular r:id="rId15"/>
    </p:embeddedFont>
    <p:embeddedFont>
      <p:font typeface="Arial Bold" charset="1" panose="020B0802020202020204"/>
      <p:regular r:id="rId16"/>
    </p:embeddedFont>
    <p:embeddedFont>
      <p:font typeface="Arial Italics" charset="1" panose="020B0502020202090204"/>
      <p:regular r:id="rId17"/>
    </p:embeddedFont>
    <p:embeddedFont>
      <p:font typeface="Arial Bold Italics" charset="1" panose="020B08020202020902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915" y="-1372893"/>
            <a:ext cx="20345830" cy="20345830"/>
          </a:xfrm>
          <a:custGeom>
            <a:avLst/>
            <a:gdLst/>
            <a:ahLst/>
            <a:cxnLst/>
            <a:rect r="r" b="b" t="t" l="l"/>
            <a:pathLst>
              <a:path h="20345830" w="20345830">
                <a:moveTo>
                  <a:pt x="0" y="0"/>
                </a:moveTo>
                <a:lnTo>
                  <a:pt x="20345830" y="0"/>
                </a:lnTo>
                <a:lnTo>
                  <a:pt x="20345830" y="20345830"/>
                </a:lnTo>
                <a:lnTo>
                  <a:pt x="0" y="20345830"/>
                </a:lnTo>
                <a:lnTo>
                  <a:pt x="0" y="0"/>
                </a:lnTo>
                <a:close/>
              </a:path>
            </a:pathLst>
          </a:custGeom>
          <a:blipFill>
            <a:blip r:embed="rId2">
              <a:alphaModFix amt="63000"/>
            </a:blip>
            <a:stretch>
              <a:fillRect l="0" t="0" r="0" b="0"/>
            </a:stretch>
          </a:blipFill>
        </p:spPr>
      </p:sp>
      <p:sp>
        <p:nvSpPr>
          <p:cNvPr name="Freeform 3" id="3"/>
          <p:cNvSpPr/>
          <p:nvPr/>
        </p:nvSpPr>
        <p:spPr>
          <a:xfrm flipH="false" flipV="false" rot="0">
            <a:off x="-269095" y="-148782"/>
            <a:ext cx="18826189" cy="10584563"/>
          </a:xfrm>
          <a:custGeom>
            <a:avLst/>
            <a:gdLst/>
            <a:ahLst/>
            <a:cxnLst/>
            <a:rect r="r" b="b" t="t" l="l"/>
            <a:pathLst>
              <a:path h="10584563" w="18826189">
                <a:moveTo>
                  <a:pt x="0" y="0"/>
                </a:moveTo>
                <a:lnTo>
                  <a:pt x="18826190" y="0"/>
                </a:lnTo>
                <a:lnTo>
                  <a:pt x="18826190" y="10584564"/>
                </a:lnTo>
                <a:lnTo>
                  <a:pt x="0" y="10584564"/>
                </a:lnTo>
                <a:lnTo>
                  <a:pt x="0" y="0"/>
                </a:lnTo>
                <a:close/>
              </a:path>
            </a:pathLst>
          </a:custGeom>
          <a:blipFill>
            <a:blip r:embed="rId3"/>
            <a:stretch>
              <a:fillRect l="0" t="0" r="0" b="0"/>
            </a:stretch>
          </a:blipFill>
        </p:spPr>
      </p:sp>
      <p:grpSp>
        <p:nvGrpSpPr>
          <p:cNvPr name="Group 4" id="4"/>
          <p:cNvGrpSpPr/>
          <p:nvPr/>
        </p:nvGrpSpPr>
        <p:grpSpPr>
          <a:xfrm rot="0">
            <a:off x="-259943" y="7933540"/>
            <a:ext cx="8935862" cy="3896510"/>
            <a:chOff x="0" y="0"/>
            <a:chExt cx="2353478" cy="1026241"/>
          </a:xfrm>
        </p:grpSpPr>
        <p:sp>
          <p:nvSpPr>
            <p:cNvPr name="Freeform 5" id="5"/>
            <p:cNvSpPr/>
            <p:nvPr/>
          </p:nvSpPr>
          <p:spPr>
            <a:xfrm flipH="false" flipV="false" rot="0">
              <a:off x="0" y="0"/>
              <a:ext cx="2353478" cy="1026241"/>
            </a:xfrm>
            <a:custGeom>
              <a:avLst/>
              <a:gdLst/>
              <a:ahLst/>
              <a:cxnLst/>
              <a:rect r="r" b="b" t="t" l="l"/>
              <a:pathLst>
                <a:path h="1026241" w="2353478">
                  <a:moveTo>
                    <a:pt x="0" y="0"/>
                  </a:moveTo>
                  <a:lnTo>
                    <a:pt x="2353478" y="0"/>
                  </a:lnTo>
                  <a:lnTo>
                    <a:pt x="2353478" y="1026241"/>
                  </a:lnTo>
                  <a:lnTo>
                    <a:pt x="0" y="1026241"/>
                  </a:lnTo>
                  <a:close/>
                </a:path>
              </a:pathLst>
            </a:custGeom>
            <a:solidFill>
              <a:srgbClr val="04408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6510953" y="7933540"/>
            <a:ext cx="3042003" cy="2730695"/>
            <a:chOff x="0" y="0"/>
            <a:chExt cx="801186" cy="719195"/>
          </a:xfrm>
        </p:grpSpPr>
        <p:sp>
          <p:nvSpPr>
            <p:cNvPr name="Freeform 8" id="8"/>
            <p:cNvSpPr/>
            <p:nvPr/>
          </p:nvSpPr>
          <p:spPr>
            <a:xfrm flipH="false" flipV="false" rot="0">
              <a:off x="0" y="0"/>
              <a:ext cx="801186" cy="719195"/>
            </a:xfrm>
            <a:custGeom>
              <a:avLst/>
              <a:gdLst/>
              <a:ahLst/>
              <a:cxnLst/>
              <a:rect r="r" b="b" t="t" l="l"/>
              <a:pathLst>
                <a:path h="719195" w="801186">
                  <a:moveTo>
                    <a:pt x="203200" y="0"/>
                  </a:moveTo>
                  <a:lnTo>
                    <a:pt x="597986" y="0"/>
                  </a:lnTo>
                  <a:lnTo>
                    <a:pt x="801186" y="719195"/>
                  </a:lnTo>
                  <a:lnTo>
                    <a:pt x="0" y="719195"/>
                  </a:lnTo>
                  <a:lnTo>
                    <a:pt x="203200" y="0"/>
                  </a:lnTo>
                  <a:close/>
                </a:path>
              </a:pathLst>
            </a:custGeom>
            <a:solidFill>
              <a:srgbClr val="04408F"/>
            </a:solidFill>
          </p:spPr>
        </p:sp>
        <p:sp>
          <p:nvSpPr>
            <p:cNvPr name="TextBox 9" id="9"/>
            <p:cNvSpPr txBox="true"/>
            <p:nvPr/>
          </p:nvSpPr>
          <p:spPr>
            <a:xfrm>
              <a:off x="127000" y="-38100"/>
              <a:ext cx="558800" cy="6477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346932" y="-653831"/>
            <a:ext cx="7550038" cy="2587777"/>
            <a:chOff x="0" y="0"/>
            <a:chExt cx="1988487" cy="681554"/>
          </a:xfrm>
        </p:grpSpPr>
        <p:sp>
          <p:nvSpPr>
            <p:cNvPr name="Freeform 11" id="11"/>
            <p:cNvSpPr/>
            <p:nvPr/>
          </p:nvSpPr>
          <p:spPr>
            <a:xfrm flipH="false" flipV="false" rot="0">
              <a:off x="0" y="0"/>
              <a:ext cx="1988487" cy="681555"/>
            </a:xfrm>
            <a:custGeom>
              <a:avLst/>
              <a:gdLst/>
              <a:ahLst/>
              <a:cxnLst/>
              <a:rect r="r" b="b" t="t" l="l"/>
              <a:pathLst>
                <a:path h="681555" w="1988487">
                  <a:moveTo>
                    <a:pt x="1785287" y="0"/>
                  </a:moveTo>
                  <a:cubicBezTo>
                    <a:pt x="1897512" y="0"/>
                    <a:pt x="1988487" y="152571"/>
                    <a:pt x="1988487" y="340777"/>
                  </a:cubicBezTo>
                  <a:cubicBezTo>
                    <a:pt x="1988487" y="528983"/>
                    <a:pt x="1897512" y="681555"/>
                    <a:pt x="1785287" y="681555"/>
                  </a:cubicBezTo>
                  <a:lnTo>
                    <a:pt x="203200" y="681555"/>
                  </a:lnTo>
                  <a:cubicBezTo>
                    <a:pt x="90976" y="681555"/>
                    <a:pt x="0" y="528983"/>
                    <a:pt x="0" y="340777"/>
                  </a:cubicBezTo>
                  <a:cubicBezTo>
                    <a:pt x="0" y="152571"/>
                    <a:pt x="90976" y="0"/>
                    <a:pt x="203200" y="0"/>
                  </a:cubicBezTo>
                  <a:close/>
                </a:path>
              </a:pathLst>
            </a:custGeom>
            <a:solidFill>
              <a:srgbClr val="FFFFFF"/>
            </a:solidFill>
          </p:spPr>
        </p:sp>
        <p:sp>
          <p:nvSpPr>
            <p:cNvPr name="TextBox 12" id="12"/>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072912" y="-120966"/>
            <a:ext cx="8142177" cy="1504314"/>
          </a:xfrm>
          <a:prstGeom prst="rect">
            <a:avLst/>
          </a:prstGeom>
        </p:spPr>
        <p:txBody>
          <a:bodyPr anchor="t" rtlCol="false" tIns="0" lIns="0" bIns="0" rIns="0">
            <a:spAutoFit/>
          </a:bodyPr>
          <a:lstStyle/>
          <a:p>
            <a:pPr algn="ctr">
              <a:lnSpc>
                <a:spcPts val="11060"/>
              </a:lnSpc>
            </a:pPr>
            <a:r>
              <a:rPr lang="en-US" sz="7900">
                <a:solidFill>
                  <a:srgbClr val="04408F"/>
                </a:solidFill>
                <a:latin typeface="Arial Bold"/>
              </a:rPr>
              <a:t>ZOMBIATOR</a:t>
            </a:r>
          </a:p>
        </p:txBody>
      </p:sp>
      <p:sp>
        <p:nvSpPr>
          <p:cNvPr name="TextBox 14" id="14"/>
          <p:cNvSpPr txBox="true"/>
          <p:nvPr/>
        </p:nvSpPr>
        <p:spPr>
          <a:xfrm rot="0">
            <a:off x="6857663" y="1267104"/>
            <a:ext cx="4572675" cy="470892"/>
          </a:xfrm>
          <a:prstGeom prst="rect">
            <a:avLst/>
          </a:prstGeom>
        </p:spPr>
        <p:txBody>
          <a:bodyPr anchor="t" rtlCol="false" tIns="0" lIns="0" bIns="0" rIns="0">
            <a:spAutoFit/>
          </a:bodyPr>
          <a:lstStyle/>
          <a:p>
            <a:pPr algn="ctr">
              <a:lnSpc>
                <a:spcPts val="3747"/>
              </a:lnSpc>
            </a:pPr>
            <a:r>
              <a:rPr lang="en-US" sz="2677">
                <a:solidFill>
                  <a:srgbClr val="04408F"/>
                </a:solidFill>
                <a:latin typeface="Arimo"/>
              </a:rPr>
              <a:t>Preliminary Project Software 1</a:t>
            </a:r>
          </a:p>
        </p:txBody>
      </p:sp>
      <p:sp>
        <p:nvSpPr>
          <p:cNvPr name="TextBox 15" id="15"/>
          <p:cNvSpPr txBox="true"/>
          <p:nvPr/>
        </p:nvSpPr>
        <p:spPr>
          <a:xfrm rot="0">
            <a:off x="13972204" y="847725"/>
            <a:ext cx="3287096" cy="890271"/>
          </a:xfrm>
          <a:prstGeom prst="rect">
            <a:avLst/>
          </a:prstGeom>
        </p:spPr>
        <p:txBody>
          <a:bodyPr anchor="t" rtlCol="false" tIns="0" lIns="0" bIns="0" rIns="0">
            <a:spAutoFit/>
          </a:bodyPr>
          <a:lstStyle/>
          <a:p>
            <a:pPr algn="r">
              <a:lnSpc>
                <a:spcPts val="6579"/>
              </a:lnSpc>
            </a:pPr>
            <a:r>
              <a:rPr lang="en-US" sz="4699">
                <a:solidFill>
                  <a:srgbClr val="FFFFFF"/>
                </a:solidFill>
                <a:latin typeface="Arial Bold"/>
              </a:rPr>
              <a:t>Group 6</a:t>
            </a:r>
          </a:p>
        </p:txBody>
      </p:sp>
      <p:sp>
        <p:nvSpPr>
          <p:cNvPr name="TextBox 16" id="16"/>
          <p:cNvSpPr txBox="true"/>
          <p:nvPr/>
        </p:nvSpPr>
        <p:spPr>
          <a:xfrm rot="0">
            <a:off x="458755" y="8180357"/>
            <a:ext cx="5625615" cy="1701438"/>
          </a:xfrm>
          <a:prstGeom prst="rect">
            <a:avLst/>
          </a:prstGeom>
        </p:spPr>
        <p:txBody>
          <a:bodyPr anchor="t" rtlCol="false" tIns="0" lIns="0" bIns="0" rIns="0">
            <a:spAutoFit/>
          </a:bodyPr>
          <a:lstStyle/>
          <a:p>
            <a:pPr>
              <a:lnSpc>
                <a:spcPts val="4394"/>
              </a:lnSpc>
            </a:pPr>
            <a:r>
              <a:rPr lang="en-US" sz="3139">
                <a:solidFill>
                  <a:srgbClr val="FFFFFF"/>
                </a:solidFill>
                <a:latin typeface="Arial Bold"/>
              </a:rPr>
              <a:t>Group Members</a:t>
            </a:r>
          </a:p>
          <a:p>
            <a:pPr>
              <a:lnSpc>
                <a:spcPts val="4394"/>
              </a:lnSpc>
            </a:pPr>
            <a:r>
              <a:rPr lang="en-US" sz="3139">
                <a:solidFill>
                  <a:srgbClr val="FFFFFF"/>
                </a:solidFill>
                <a:latin typeface="Arial Bold"/>
              </a:rPr>
              <a:t>1. Nhi Dinh</a:t>
            </a:r>
          </a:p>
          <a:p>
            <a:pPr>
              <a:lnSpc>
                <a:spcPts val="4394"/>
              </a:lnSpc>
            </a:pPr>
            <a:r>
              <a:rPr lang="en-US" sz="3139">
                <a:solidFill>
                  <a:srgbClr val="FFFFFF"/>
                </a:solidFill>
                <a:latin typeface="Arial Bold"/>
              </a:rPr>
              <a:t>2. Lihini Hewage</a:t>
            </a:r>
          </a:p>
        </p:txBody>
      </p:sp>
      <p:sp>
        <p:nvSpPr>
          <p:cNvPr name="TextBox 17" id="17"/>
          <p:cNvSpPr txBox="true"/>
          <p:nvPr/>
        </p:nvSpPr>
        <p:spPr>
          <a:xfrm rot="0">
            <a:off x="4207988" y="8180357"/>
            <a:ext cx="4016251" cy="1701438"/>
          </a:xfrm>
          <a:prstGeom prst="rect">
            <a:avLst/>
          </a:prstGeom>
        </p:spPr>
        <p:txBody>
          <a:bodyPr anchor="t" rtlCol="false" tIns="0" lIns="0" bIns="0" rIns="0">
            <a:spAutoFit/>
          </a:bodyPr>
          <a:lstStyle/>
          <a:p>
            <a:pPr>
              <a:lnSpc>
                <a:spcPts val="4394"/>
              </a:lnSpc>
            </a:pPr>
          </a:p>
          <a:p>
            <a:pPr>
              <a:lnSpc>
                <a:spcPts val="4394"/>
              </a:lnSpc>
            </a:pPr>
            <a:r>
              <a:rPr lang="en-US" sz="3139">
                <a:solidFill>
                  <a:srgbClr val="FFFFFF"/>
                </a:solidFill>
                <a:latin typeface="Arial Bold"/>
              </a:rPr>
              <a:t>3. Jiayue Zheng</a:t>
            </a:r>
          </a:p>
          <a:p>
            <a:pPr>
              <a:lnSpc>
                <a:spcPts val="4394"/>
              </a:lnSpc>
            </a:pPr>
            <a:r>
              <a:rPr lang="en-US" sz="3139">
                <a:solidFill>
                  <a:srgbClr val="FFFFFF"/>
                </a:solidFill>
                <a:latin typeface="Arial Bold"/>
              </a:rPr>
              <a:t>4. Kamonnun Silarat</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49838" y="790575"/>
            <a:ext cx="14788323" cy="1152523"/>
          </a:xfrm>
          <a:prstGeom prst="rect">
            <a:avLst/>
          </a:prstGeom>
        </p:spPr>
        <p:txBody>
          <a:bodyPr anchor="t" rtlCol="false" tIns="0" lIns="0" bIns="0" rIns="0">
            <a:spAutoFit/>
          </a:bodyPr>
          <a:lstStyle/>
          <a:p>
            <a:pPr algn="ctr">
              <a:lnSpc>
                <a:spcPts val="8400"/>
              </a:lnSpc>
            </a:pPr>
            <a:r>
              <a:rPr lang="en-US" sz="6000">
                <a:solidFill>
                  <a:srgbClr val="04408F"/>
                </a:solidFill>
                <a:latin typeface="Arial Bold"/>
              </a:rPr>
              <a:t>FIX-GAMEPLAY BALANCE BUG</a:t>
            </a:r>
          </a:p>
        </p:txBody>
      </p:sp>
      <p:grpSp>
        <p:nvGrpSpPr>
          <p:cNvPr name="Group 3" id="3"/>
          <p:cNvGrpSpPr/>
          <p:nvPr/>
        </p:nvGrpSpPr>
        <p:grpSpPr>
          <a:xfrm rot="0">
            <a:off x="1440561" y="2120181"/>
            <a:ext cx="4180699" cy="209035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a:ln w="95250" cap="sq">
              <a:solidFill>
                <a:srgbClr val="102880"/>
              </a:solidFill>
              <a:prstDash val="solid"/>
              <a:miter/>
            </a:ln>
          </p:spPr>
        </p:sp>
        <p:sp>
          <p:nvSpPr>
            <p:cNvPr name="TextBox 5" id="5"/>
            <p:cNvSpPr txBox="true"/>
            <p:nvPr/>
          </p:nvSpPr>
          <p:spPr>
            <a:xfrm>
              <a:off x="0" y="-28575"/>
              <a:ext cx="812800" cy="434975"/>
            </a:xfrm>
            <a:prstGeom prst="rect">
              <a:avLst/>
            </a:prstGeom>
          </p:spPr>
          <p:txBody>
            <a:bodyPr anchor="ctr" rtlCol="false" tIns="50800" lIns="50800" bIns="50800" rIns="50800"/>
            <a:lstStyle/>
            <a:p>
              <a:pPr algn="ctr">
                <a:lnSpc>
                  <a:spcPts val="2222"/>
                </a:lnSpc>
              </a:pPr>
            </a:p>
          </p:txBody>
        </p:sp>
      </p:grpSp>
      <p:sp>
        <p:nvSpPr>
          <p:cNvPr name="TextBox 6" id="6"/>
          <p:cNvSpPr txBox="true"/>
          <p:nvPr/>
        </p:nvSpPr>
        <p:spPr>
          <a:xfrm rot="0">
            <a:off x="2049661" y="2584366"/>
            <a:ext cx="2771031" cy="1099821"/>
          </a:xfrm>
          <a:prstGeom prst="rect">
            <a:avLst/>
          </a:prstGeom>
        </p:spPr>
        <p:txBody>
          <a:bodyPr anchor="t" rtlCol="false" tIns="0" lIns="0" bIns="0" rIns="0">
            <a:spAutoFit/>
          </a:bodyPr>
          <a:lstStyle/>
          <a:p>
            <a:pPr algn="ctr">
              <a:lnSpc>
                <a:spcPts val="4479"/>
              </a:lnSpc>
            </a:pPr>
            <a:r>
              <a:rPr lang="en-US" sz="3199">
                <a:solidFill>
                  <a:srgbClr val="102880"/>
                </a:solidFill>
                <a:latin typeface="Canva Sans Bold"/>
              </a:rPr>
              <a:t>START GAME</a:t>
            </a:r>
          </a:p>
          <a:p>
            <a:pPr algn="ctr">
              <a:lnSpc>
                <a:spcPts val="4479"/>
              </a:lnSpc>
            </a:pPr>
            <a:r>
              <a:rPr lang="en-US" sz="3199">
                <a:solidFill>
                  <a:srgbClr val="000000"/>
                </a:solidFill>
                <a:latin typeface="Canva Sans Bold"/>
              </a:rPr>
              <a:t>weapon = 200</a:t>
            </a:r>
          </a:p>
        </p:txBody>
      </p:sp>
      <p:grpSp>
        <p:nvGrpSpPr>
          <p:cNvPr name="Group 7" id="7"/>
          <p:cNvGrpSpPr/>
          <p:nvPr/>
        </p:nvGrpSpPr>
        <p:grpSpPr>
          <a:xfrm rot="0">
            <a:off x="6783620" y="2117676"/>
            <a:ext cx="6074589" cy="2090350"/>
            <a:chOff x="0" y="0"/>
            <a:chExt cx="1181005" cy="406400"/>
          </a:xfrm>
        </p:grpSpPr>
        <p:sp>
          <p:nvSpPr>
            <p:cNvPr name="Freeform 8" id="8"/>
            <p:cNvSpPr/>
            <p:nvPr/>
          </p:nvSpPr>
          <p:spPr>
            <a:xfrm flipH="false" flipV="false" rot="0">
              <a:off x="0" y="0"/>
              <a:ext cx="1181005" cy="406400"/>
            </a:xfrm>
            <a:custGeom>
              <a:avLst/>
              <a:gdLst/>
              <a:ahLst/>
              <a:cxnLst/>
              <a:rect r="r" b="b" t="t" l="l"/>
              <a:pathLst>
                <a:path h="406400" w="1181005">
                  <a:moveTo>
                    <a:pt x="977805" y="0"/>
                  </a:moveTo>
                  <a:cubicBezTo>
                    <a:pt x="1090029" y="0"/>
                    <a:pt x="1181005" y="90976"/>
                    <a:pt x="1181005" y="203200"/>
                  </a:cubicBezTo>
                  <a:cubicBezTo>
                    <a:pt x="1181005" y="315424"/>
                    <a:pt x="1090029" y="406400"/>
                    <a:pt x="977805" y="406400"/>
                  </a:cubicBezTo>
                  <a:lnTo>
                    <a:pt x="203200" y="406400"/>
                  </a:lnTo>
                  <a:cubicBezTo>
                    <a:pt x="90976" y="406400"/>
                    <a:pt x="0" y="315424"/>
                    <a:pt x="0" y="203200"/>
                  </a:cubicBezTo>
                  <a:cubicBezTo>
                    <a:pt x="0" y="90976"/>
                    <a:pt x="90976" y="0"/>
                    <a:pt x="203200" y="0"/>
                  </a:cubicBezTo>
                  <a:close/>
                </a:path>
              </a:pathLst>
            </a:custGeom>
            <a:solidFill>
              <a:srgbClr val="FFFFFF"/>
            </a:solidFill>
            <a:ln w="95250" cap="sq">
              <a:solidFill>
                <a:srgbClr val="102880"/>
              </a:solidFill>
              <a:prstDash val="solid"/>
              <a:miter/>
            </a:ln>
          </p:spPr>
        </p:sp>
        <p:sp>
          <p:nvSpPr>
            <p:cNvPr name="TextBox 9" id="9"/>
            <p:cNvSpPr txBox="true"/>
            <p:nvPr/>
          </p:nvSpPr>
          <p:spPr>
            <a:xfrm>
              <a:off x="0" y="-28575"/>
              <a:ext cx="812800" cy="434975"/>
            </a:xfrm>
            <a:prstGeom prst="rect">
              <a:avLst/>
            </a:prstGeom>
          </p:spPr>
          <p:txBody>
            <a:bodyPr anchor="ctr" rtlCol="false" tIns="50800" lIns="50800" bIns="50800" rIns="50800"/>
            <a:lstStyle/>
            <a:p>
              <a:pPr algn="ctr">
                <a:lnSpc>
                  <a:spcPts val="2222"/>
                </a:lnSpc>
              </a:pPr>
            </a:p>
          </p:txBody>
        </p:sp>
      </p:grpSp>
      <p:grpSp>
        <p:nvGrpSpPr>
          <p:cNvPr name="Group 10" id="10"/>
          <p:cNvGrpSpPr/>
          <p:nvPr/>
        </p:nvGrpSpPr>
        <p:grpSpPr>
          <a:xfrm rot="0">
            <a:off x="12858209" y="3864034"/>
            <a:ext cx="4180699" cy="3248621"/>
            <a:chOff x="0" y="0"/>
            <a:chExt cx="812800" cy="631588"/>
          </a:xfrm>
        </p:grpSpPr>
        <p:sp>
          <p:nvSpPr>
            <p:cNvPr name="Freeform 11" id="11"/>
            <p:cNvSpPr/>
            <p:nvPr/>
          </p:nvSpPr>
          <p:spPr>
            <a:xfrm flipH="false" flipV="false" rot="0">
              <a:off x="0" y="0"/>
              <a:ext cx="812800" cy="631588"/>
            </a:xfrm>
            <a:custGeom>
              <a:avLst/>
              <a:gdLst/>
              <a:ahLst/>
              <a:cxnLst/>
              <a:rect r="r" b="b" t="t" l="l"/>
              <a:pathLst>
                <a:path h="631588" w="812800">
                  <a:moveTo>
                    <a:pt x="609600" y="0"/>
                  </a:moveTo>
                  <a:cubicBezTo>
                    <a:pt x="721824" y="0"/>
                    <a:pt x="812800" y="141386"/>
                    <a:pt x="812800" y="315794"/>
                  </a:cubicBezTo>
                  <a:cubicBezTo>
                    <a:pt x="812800" y="490202"/>
                    <a:pt x="721824" y="631588"/>
                    <a:pt x="609600" y="631588"/>
                  </a:cubicBezTo>
                  <a:lnTo>
                    <a:pt x="203200" y="631588"/>
                  </a:lnTo>
                  <a:cubicBezTo>
                    <a:pt x="90976" y="631588"/>
                    <a:pt x="0" y="490202"/>
                    <a:pt x="0" y="315794"/>
                  </a:cubicBezTo>
                  <a:cubicBezTo>
                    <a:pt x="0" y="141386"/>
                    <a:pt x="90976" y="0"/>
                    <a:pt x="203200" y="0"/>
                  </a:cubicBezTo>
                  <a:close/>
                </a:path>
              </a:pathLst>
            </a:custGeom>
            <a:solidFill>
              <a:srgbClr val="FFFFFF"/>
            </a:solidFill>
            <a:ln w="95250" cap="sq">
              <a:solidFill>
                <a:srgbClr val="102880"/>
              </a:solidFill>
              <a:prstDash val="solid"/>
              <a:miter/>
            </a:ln>
          </p:spPr>
        </p:sp>
        <p:sp>
          <p:nvSpPr>
            <p:cNvPr name="TextBox 12" id="12"/>
            <p:cNvSpPr txBox="true"/>
            <p:nvPr/>
          </p:nvSpPr>
          <p:spPr>
            <a:xfrm>
              <a:off x="0" y="-28575"/>
              <a:ext cx="812800" cy="434975"/>
            </a:xfrm>
            <a:prstGeom prst="rect">
              <a:avLst/>
            </a:prstGeom>
          </p:spPr>
          <p:txBody>
            <a:bodyPr anchor="ctr" rtlCol="false" tIns="50800" lIns="50800" bIns="50800" rIns="50800"/>
            <a:lstStyle/>
            <a:p>
              <a:pPr algn="ctr">
                <a:lnSpc>
                  <a:spcPts val="2222"/>
                </a:lnSpc>
              </a:pPr>
            </a:p>
          </p:txBody>
        </p:sp>
      </p:grpSp>
      <p:grpSp>
        <p:nvGrpSpPr>
          <p:cNvPr name="Group 13" id="13"/>
          <p:cNvGrpSpPr/>
          <p:nvPr/>
        </p:nvGrpSpPr>
        <p:grpSpPr>
          <a:xfrm rot="0">
            <a:off x="7335877" y="6588815"/>
            <a:ext cx="4970074" cy="2090350"/>
            <a:chOff x="0" y="0"/>
            <a:chExt cx="966268" cy="406400"/>
          </a:xfrm>
        </p:grpSpPr>
        <p:sp>
          <p:nvSpPr>
            <p:cNvPr name="Freeform 14" id="14"/>
            <p:cNvSpPr/>
            <p:nvPr/>
          </p:nvSpPr>
          <p:spPr>
            <a:xfrm flipH="false" flipV="false" rot="0">
              <a:off x="0" y="0"/>
              <a:ext cx="966268" cy="406400"/>
            </a:xfrm>
            <a:custGeom>
              <a:avLst/>
              <a:gdLst/>
              <a:ahLst/>
              <a:cxnLst/>
              <a:rect r="r" b="b" t="t" l="l"/>
              <a:pathLst>
                <a:path h="406400" w="966268">
                  <a:moveTo>
                    <a:pt x="763068" y="0"/>
                  </a:moveTo>
                  <a:cubicBezTo>
                    <a:pt x="875292" y="0"/>
                    <a:pt x="966268" y="90976"/>
                    <a:pt x="966268" y="203200"/>
                  </a:cubicBezTo>
                  <a:cubicBezTo>
                    <a:pt x="966268" y="315424"/>
                    <a:pt x="875292" y="406400"/>
                    <a:pt x="763068" y="406400"/>
                  </a:cubicBezTo>
                  <a:lnTo>
                    <a:pt x="203200" y="406400"/>
                  </a:lnTo>
                  <a:cubicBezTo>
                    <a:pt x="90976" y="406400"/>
                    <a:pt x="0" y="315424"/>
                    <a:pt x="0" y="203200"/>
                  </a:cubicBezTo>
                  <a:cubicBezTo>
                    <a:pt x="0" y="90976"/>
                    <a:pt x="90976" y="0"/>
                    <a:pt x="203200" y="0"/>
                  </a:cubicBezTo>
                  <a:close/>
                </a:path>
              </a:pathLst>
            </a:custGeom>
            <a:solidFill>
              <a:srgbClr val="FFFFFF"/>
            </a:solidFill>
            <a:ln w="95250" cap="sq">
              <a:solidFill>
                <a:srgbClr val="102880"/>
              </a:solidFill>
              <a:prstDash val="solid"/>
              <a:miter/>
            </a:ln>
          </p:spPr>
        </p:sp>
        <p:sp>
          <p:nvSpPr>
            <p:cNvPr name="TextBox 15" id="15"/>
            <p:cNvSpPr txBox="true"/>
            <p:nvPr/>
          </p:nvSpPr>
          <p:spPr>
            <a:xfrm>
              <a:off x="0" y="-28575"/>
              <a:ext cx="812800" cy="434975"/>
            </a:xfrm>
            <a:prstGeom prst="rect">
              <a:avLst/>
            </a:prstGeom>
          </p:spPr>
          <p:txBody>
            <a:bodyPr anchor="ctr" rtlCol="false" tIns="50800" lIns="50800" bIns="50800" rIns="50800"/>
            <a:lstStyle/>
            <a:p>
              <a:pPr algn="ctr">
                <a:lnSpc>
                  <a:spcPts val="2222"/>
                </a:lnSpc>
              </a:pPr>
            </a:p>
          </p:txBody>
        </p:sp>
      </p:grpSp>
      <p:sp>
        <p:nvSpPr>
          <p:cNvPr name="TextBox 16" id="16"/>
          <p:cNvSpPr txBox="true"/>
          <p:nvPr/>
        </p:nvSpPr>
        <p:spPr>
          <a:xfrm rot="0">
            <a:off x="7736576" y="2584366"/>
            <a:ext cx="4168676" cy="1099821"/>
          </a:xfrm>
          <a:prstGeom prst="rect">
            <a:avLst/>
          </a:prstGeom>
        </p:spPr>
        <p:txBody>
          <a:bodyPr anchor="t" rtlCol="false" tIns="0" lIns="0" bIns="0" rIns="0">
            <a:spAutoFit/>
          </a:bodyPr>
          <a:lstStyle/>
          <a:p>
            <a:pPr algn="ctr">
              <a:lnSpc>
                <a:spcPts val="4479"/>
              </a:lnSpc>
            </a:pPr>
            <a:r>
              <a:rPr lang="en-US" sz="3199">
                <a:solidFill>
                  <a:srgbClr val="102880"/>
                </a:solidFill>
                <a:latin typeface="Canva Sans Bold"/>
              </a:rPr>
              <a:t>Choose hard country</a:t>
            </a:r>
          </a:p>
          <a:p>
            <a:pPr algn="ctr">
              <a:lnSpc>
                <a:spcPts val="4479"/>
              </a:lnSpc>
            </a:pPr>
            <a:r>
              <a:rPr lang="en-US" sz="3199">
                <a:solidFill>
                  <a:srgbClr val="1F1A17"/>
                </a:solidFill>
                <a:latin typeface="Canva Sans Bold"/>
              </a:rPr>
              <a:t>need_weapon = 300</a:t>
            </a:r>
          </a:p>
        </p:txBody>
      </p:sp>
      <p:sp>
        <p:nvSpPr>
          <p:cNvPr name="TextBox 17" id="17"/>
          <p:cNvSpPr txBox="true"/>
          <p:nvPr/>
        </p:nvSpPr>
        <p:spPr>
          <a:xfrm rot="0">
            <a:off x="13571973" y="4628871"/>
            <a:ext cx="2753171" cy="1661796"/>
          </a:xfrm>
          <a:prstGeom prst="rect">
            <a:avLst/>
          </a:prstGeom>
        </p:spPr>
        <p:txBody>
          <a:bodyPr anchor="t" rtlCol="false" tIns="0" lIns="0" bIns="0" rIns="0">
            <a:spAutoFit/>
          </a:bodyPr>
          <a:lstStyle/>
          <a:p>
            <a:pPr algn="ctr">
              <a:lnSpc>
                <a:spcPts val="4479"/>
              </a:lnSpc>
            </a:pPr>
            <a:r>
              <a:rPr lang="en-US" sz="3199">
                <a:solidFill>
                  <a:srgbClr val="102880"/>
                </a:solidFill>
                <a:latin typeface="Canva Sans Bold"/>
              </a:rPr>
              <a:t>Mission failed</a:t>
            </a:r>
          </a:p>
          <a:p>
            <a:pPr algn="ctr">
              <a:lnSpc>
                <a:spcPts val="4479"/>
              </a:lnSpc>
            </a:pPr>
            <a:r>
              <a:rPr lang="en-US" sz="3199">
                <a:solidFill>
                  <a:srgbClr val="000000"/>
                </a:solidFill>
                <a:latin typeface="Canva Sans Bold"/>
              </a:rPr>
              <a:t>-50% money</a:t>
            </a:r>
          </a:p>
          <a:p>
            <a:pPr algn="ctr">
              <a:lnSpc>
                <a:spcPts val="4479"/>
              </a:lnSpc>
            </a:pPr>
            <a:r>
              <a:rPr lang="en-US" sz="3199">
                <a:solidFill>
                  <a:srgbClr val="000000"/>
                </a:solidFill>
                <a:latin typeface="Canva Sans Bold"/>
              </a:rPr>
              <a:t>-50% weapon</a:t>
            </a:r>
          </a:p>
        </p:txBody>
      </p:sp>
      <p:sp>
        <p:nvSpPr>
          <p:cNvPr name="TextBox 18" id="18"/>
          <p:cNvSpPr txBox="true"/>
          <p:nvPr/>
        </p:nvSpPr>
        <p:spPr>
          <a:xfrm rot="0">
            <a:off x="7762696" y="7055504"/>
            <a:ext cx="4116437" cy="1099821"/>
          </a:xfrm>
          <a:prstGeom prst="rect">
            <a:avLst/>
          </a:prstGeom>
        </p:spPr>
        <p:txBody>
          <a:bodyPr anchor="t" rtlCol="false" tIns="0" lIns="0" bIns="0" rIns="0">
            <a:spAutoFit/>
          </a:bodyPr>
          <a:lstStyle/>
          <a:p>
            <a:pPr algn="ctr">
              <a:lnSpc>
                <a:spcPts val="4479"/>
              </a:lnSpc>
            </a:pPr>
            <a:r>
              <a:rPr lang="en-US" sz="3199">
                <a:solidFill>
                  <a:srgbClr val="102880"/>
                </a:solidFill>
                <a:latin typeface="Canva Sans Bold"/>
              </a:rPr>
              <a:t>Run out of </a:t>
            </a:r>
          </a:p>
          <a:p>
            <a:pPr algn="ctr">
              <a:lnSpc>
                <a:spcPts val="4479"/>
              </a:lnSpc>
            </a:pPr>
            <a:r>
              <a:rPr lang="en-US" sz="3199">
                <a:solidFill>
                  <a:srgbClr val="000000"/>
                </a:solidFill>
                <a:latin typeface="Canva Sans Bold"/>
              </a:rPr>
              <a:t>money, fuel, weapon</a:t>
            </a:r>
          </a:p>
        </p:txBody>
      </p:sp>
      <p:grpSp>
        <p:nvGrpSpPr>
          <p:cNvPr name="Group 19" id="19"/>
          <p:cNvGrpSpPr/>
          <p:nvPr/>
        </p:nvGrpSpPr>
        <p:grpSpPr>
          <a:xfrm rot="0">
            <a:off x="1249091" y="6009679"/>
            <a:ext cx="4609324" cy="3248621"/>
            <a:chOff x="0" y="0"/>
            <a:chExt cx="896132" cy="631588"/>
          </a:xfrm>
        </p:grpSpPr>
        <p:sp>
          <p:nvSpPr>
            <p:cNvPr name="Freeform 20" id="20"/>
            <p:cNvSpPr/>
            <p:nvPr/>
          </p:nvSpPr>
          <p:spPr>
            <a:xfrm flipH="false" flipV="false" rot="0">
              <a:off x="0" y="0"/>
              <a:ext cx="896132" cy="631588"/>
            </a:xfrm>
            <a:custGeom>
              <a:avLst/>
              <a:gdLst/>
              <a:ahLst/>
              <a:cxnLst/>
              <a:rect r="r" b="b" t="t" l="l"/>
              <a:pathLst>
                <a:path h="631588" w="896132">
                  <a:moveTo>
                    <a:pt x="692932" y="0"/>
                  </a:moveTo>
                  <a:cubicBezTo>
                    <a:pt x="805156" y="0"/>
                    <a:pt x="896132" y="141386"/>
                    <a:pt x="896132" y="315794"/>
                  </a:cubicBezTo>
                  <a:cubicBezTo>
                    <a:pt x="896132" y="490202"/>
                    <a:pt x="805156" y="631588"/>
                    <a:pt x="692932" y="631588"/>
                  </a:cubicBezTo>
                  <a:lnTo>
                    <a:pt x="203200" y="631588"/>
                  </a:lnTo>
                  <a:cubicBezTo>
                    <a:pt x="90976" y="631588"/>
                    <a:pt x="0" y="490202"/>
                    <a:pt x="0" y="315794"/>
                  </a:cubicBezTo>
                  <a:cubicBezTo>
                    <a:pt x="0" y="141386"/>
                    <a:pt x="90976" y="0"/>
                    <a:pt x="203200" y="0"/>
                  </a:cubicBezTo>
                  <a:close/>
                </a:path>
              </a:pathLst>
            </a:custGeom>
            <a:solidFill>
              <a:srgbClr val="FFFFFF"/>
            </a:solidFill>
            <a:ln w="95250" cap="sq">
              <a:solidFill>
                <a:srgbClr val="102880"/>
              </a:solidFill>
              <a:prstDash val="solid"/>
              <a:miter/>
            </a:ln>
          </p:spPr>
        </p:sp>
        <p:sp>
          <p:nvSpPr>
            <p:cNvPr name="TextBox 21" id="21"/>
            <p:cNvSpPr txBox="true"/>
            <p:nvPr/>
          </p:nvSpPr>
          <p:spPr>
            <a:xfrm>
              <a:off x="0" y="-28575"/>
              <a:ext cx="812800" cy="434975"/>
            </a:xfrm>
            <a:prstGeom prst="rect">
              <a:avLst/>
            </a:prstGeom>
          </p:spPr>
          <p:txBody>
            <a:bodyPr anchor="ctr" rtlCol="false" tIns="50800" lIns="50800" bIns="50800" rIns="50800"/>
            <a:lstStyle/>
            <a:p>
              <a:pPr algn="ctr">
                <a:lnSpc>
                  <a:spcPts val="2222"/>
                </a:lnSpc>
              </a:pPr>
            </a:p>
          </p:txBody>
        </p:sp>
      </p:grpSp>
      <p:sp>
        <p:nvSpPr>
          <p:cNvPr name="TextBox 22" id="22"/>
          <p:cNvSpPr txBox="true"/>
          <p:nvPr/>
        </p:nvSpPr>
        <p:spPr>
          <a:xfrm rot="0">
            <a:off x="1367669" y="6316047"/>
            <a:ext cx="4372169" cy="2683510"/>
          </a:xfrm>
          <a:prstGeom prst="rect">
            <a:avLst/>
          </a:prstGeom>
        </p:spPr>
        <p:txBody>
          <a:bodyPr anchor="t" rtlCol="false" tIns="0" lIns="0" bIns="0" rIns="0">
            <a:spAutoFit/>
          </a:bodyPr>
          <a:lstStyle/>
          <a:p>
            <a:pPr algn="ctr">
              <a:lnSpc>
                <a:spcPts val="4339"/>
              </a:lnSpc>
            </a:pPr>
            <a:r>
              <a:rPr lang="en-US" sz="3099">
                <a:solidFill>
                  <a:srgbClr val="102880"/>
                </a:solidFill>
                <a:latin typeface="Canva Sans Bold"/>
              </a:rPr>
              <a:t>Get</a:t>
            </a:r>
          </a:p>
          <a:p>
            <a:pPr algn="ctr">
              <a:lnSpc>
                <a:spcPts val="4339"/>
              </a:lnSpc>
            </a:pPr>
            <a:r>
              <a:rPr lang="en-US" sz="3099">
                <a:solidFill>
                  <a:srgbClr val="000000"/>
                </a:solidFill>
                <a:latin typeface="Canva Sans Bold"/>
              </a:rPr>
              <a:t>500 money, 50 fuel, and 200 weapons</a:t>
            </a:r>
          </a:p>
          <a:p>
            <a:pPr algn="ctr">
              <a:lnSpc>
                <a:spcPts val="4339"/>
              </a:lnSpc>
            </a:pPr>
            <a:r>
              <a:rPr lang="en-US" sz="3099">
                <a:solidFill>
                  <a:srgbClr val="102880"/>
                </a:solidFill>
                <a:latin typeface="Canva Sans Bold"/>
              </a:rPr>
              <a:t>from Red Cross Organization</a:t>
            </a:r>
          </a:p>
        </p:txBody>
      </p:sp>
      <p:sp>
        <p:nvSpPr>
          <p:cNvPr name="AutoShape 23" id="23"/>
          <p:cNvSpPr/>
          <p:nvPr/>
        </p:nvSpPr>
        <p:spPr>
          <a:xfrm flipV="true">
            <a:off x="5621261" y="3162851"/>
            <a:ext cx="1162359" cy="2504"/>
          </a:xfrm>
          <a:prstGeom prst="line">
            <a:avLst/>
          </a:prstGeom>
          <a:ln cap="flat" w="95250">
            <a:solidFill>
              <a:srgbClr val="102880"/>
            </a:solidFill>
            <a:prstDash val="solid"/>
            <a:headEnd type="none" len="sm" w="sm"/>
            <a:tailEnd type="triangle" len="med" w="lg"/>
          </a:ln>
        </p:spPr>
      </p:sp>
      <p:sp>
        <p:nvSpPr>
          <p:cNvPr name="AutoShape 24" id="24"/>
          <p:cNvSpPr/>
          <p:nvPr/>
        </p:nvSpPr>
        <p:spPr>
          <a:xfrm flipH="true">
            <a:off x="5858416" y="7633990"/>
            <a:ext cx="1477461" cy="0"/>
          </a:xfrm>
          <a:prstGeom prst="line">
            <a:avLst/>
          </a:prstGeom>
          <a:ln cap="flat" w="95250">
            <a:solidFill>
              <a:srgbClr val="102880"/>
            </a:solidFill>
            <a:prstDash val="solid"/>
            <a:headEnd type="none" len="sm" w="sm"/>
            <a:tailEnd type="triangle" len="med" w="lg"/>
          </a:ln>
        </p:spPr>
      </p:sp>
      <p:sp>
        <p:nvSpPr>
          <p:cNvPr name="AutoShape 25" id="25"/>
          <p:cNvSpPr/>
          <p:nvPr/>
        </p:nvSpPr>
        <p:spPr>
          <a:xfrm flipV="true">
            <a:off x="12858209" y="3162851"/>
            <a:ext cx="2137975" cy="0"/>
          </a:xfrm>
          <a:prstGeom prst="line">
            <a:avLst/>
          </a:prstGeom>
          <a:ln cap="flat" w="95250">
            <a:solidFill>
              <a:srgbClr val="102880"/>
            </a:solidFill>
            <a:prstDash val="solid"/>
            <a:headEnd type="none" len="sm" w="sm"/>
            <a:tailEnd type="none" len="sm" w="sm"/>
          </a:ln>
        </p:spPr>
      </p:sp>
      <p:sp>
        <p:nvSpPr>
          <p:cNvPr name="AutoShape 26" id="26"/>
          <p:cNvSpPr/>
          <p:nvPr/>
        </p:nvSpPr>
        <p:spPr>
          <a:xfrm>
            <a:off x="14948559" y="3115226"/>
            <a:ext cx="0" cy="755894"/>
          </a:xfrm>
          <a:prstGeom prst="line">
            <a:avLst/>
          </a:prstGeom>
          <a:ln cap="flat" w="95250">
            <a:solidFill>
              <a:srgbClr val="102880"/>
            </a:solidFill>
            <a:prstDash val="solid"/>
            <a:headEnd type="none" len="sm" w="sm"/>
            <a:tailEnd type="triangle" len="med" w="lg"/>
          </a:ln>
        </p:spPr>
      </p:sp>
      <p:sp>
        <p:nvSpPr>
          <p:cNvPr name="AutoShape 27" id="27"/>
          <p:cNvSpPr/>
          <p:nvPr/>
        </p:nvSpPr>
        <p:spPr>
          <a:xfrm>
            <a:off x="14948559" y="7086338"/>
            <a:ext cx="0" cy="595277"/>
          </a:xfrm>
          <a:prstGeom prst="line">
            <a:avLst/>
          </a:prstGeom>
          <a:ln cap="flat" w="95250">
            <a:solidFill>
              <a:srgbClr val="102880"/>
            </a:solidFill>
            <a:prstDash val="solid"/>
            <a:headEnd type="none" len="sm" w="sm"/>
            <a:tailEnd type="none" len="sm" w="sm"/>
          </a:ln>
        </p:spPr>
      </p:sp>
      <p:sp>
        <p:nvSpPr>
          <p:cNvPr name="AutoShape 28" id="28"/>
          <p:cNvSpPr/>
          <p:nvPr/>
        </p:nvSpPr>
        <p:spPr>
          <a:xfrm>
            <a:off x="12305951" y="7633990"/>
            <a:ext cx="2642607" cy="0"/>
          </a:xfrm>
          <a:prstGeom prst="line">
            <a:avLst/>
          </a:prstGeom>
          <a:ln cap="flat" w="95250">
            <a:solidFill>
              <a:srgbClr val="102880"/>
            </a:solidFill>
            <a:prstDash val="solid"/>
            <a:headEnd type="triangle" len="med" w="lg"/>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88557"/>
            <a:ext cx="18288000" cy="10281388"/>
          </a:xfrm>
          <a:custGeom>
            <a:avLst/>
            <a:gdLst/>
            <a:ahLst/>
            <a:cxnLst/>
            <a:rect r="r" b="b" t="t" l="l"/>
            <a:pathLst>
              <a:path h="10281388" w="18288000">
                <a:moveTo>
                  <a:pt x="0" y="0"/>
                </a:moveTo>
                <a:lnTo>
                  <a:pt x="18288000" y="0"/>
                </a:lnTo>
                <a:lnTo>
                  <a:pt x="18288000" y="10281388"/>
                </a:lnTo>
                <a:lnTo>
                  <a:pt x="0" y="10281388"/>
                </a:lnTo>
                <a:lnTo>
                  <a:pt x="0" y="0"/>
                </a:lnTo>
                <a:close/>
              </a:path>
            </a:pathLst>
          </a:custGeom>
          <a:blipFill>
            <a:blip r:embed="rId2"/>
            <a:stretch>
              <a:fillRect l="0" t="0" r="0" b="0"/>
            </a:stretch>
          </a:blipFill>
        </p:spPr>
      </p:sp>
      <p:grpSp>
        <p:nvGrpSpPr>
          <p:cNvPr name="Group 3" id="3"/>
          <p:cNvGrpSpPr/>
          <p:nvPr/>
        </p:nvGrpSpPr>
        <p:grpSpPr>
          <a:xfrm rot="0">
            <a:off x="4056475" y="-1382212"/>
            <a:ext cx="10175050" cy="3086100"/>
            <a:chOff x="0" y="0"/>
            <a:chExt cx="2679849" cy="812800"/>
          </a:xfrm>
        </p:grpSpPr>
        <p:sp>
          <p:nvSpPr>
            <p:cNvPr name="Freeform 4" id="4"/>
            <p:cNvSpPr/>
            <p:nvPr/>
          </p:nvSpPr>
          <p:spPr>
            <a:xfrm flipH="false" flipV="false" rot="0">
              <a:off x="0" y="0"/>
              <a:ext cx="2679849" cy="812800"/>
            </a:xfrm>
            <a:custGeom>
              <a:avLst/>
              <a:gdLst/>
              <a:ahLst/>
              <a:cxnLst/>
              <a:rect r="r" b="b" t="t" l="l"/>
              <a:pathLst>
                <a:path h="812800" w="2679849">
                  <a:moveTo>
                    <a:pt x="0" y="0"/>
                  </a:moveTo>
                  <a:lnTo>
                    <a:pt x="2679849" y="0"/>
                  </a:lnTo>
                  <a:lnTo>
                    <a:pt x="2679849" y="812800"/>
                  </a:lnTo>
                  <a:lnTo>
                    <a:pt x="0" y="812800"/>
                  </a:lnTo>
                  <a:close/>
                </a:path>
              </a:pathLst>
            </a:custGeom>
            <a:solidFill>
              <a:srgbClr val="FFFFF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6" id="6"/>
          <p:cNvSpPr txBox="true"/>
          <p:nvPr/>
        </p:nvSpPr>
        <p:spPr>
          <a:xfrm rot="0">
            <a:off x="1749838" y="790575"/>
            <a:ext cx="14788323" cy="1152523"/>
          </a:xfrm>
          <a:prstGeom prst="rect">
            <a:avLst/>
          </a:prstGeom>
        </p:spPr>
        <p:txBody>
          <a:bodyPr anchor="t" rtlCol="false" tIns="0" lIns="0" bIns="0" rIns="0">
            <a:spAutoFit/>
          </a:bodyPr>
          <a:lstStyle/>
          <a:p>
            <a:pPr algn="ctr">
              <a:lnSpc>
                <a:spcPts val="8400"/>
              </a:lnSpc>
            </a:pPr>
            <a:r>
              <a:rPr lang="en-US" sz="6000">
                <a:solidFill>
                  <a:srgbClr val="04408F"/>
                </a:solidFill>
                <a:latin typeface="Arial Bold"/>
              </a:rPr>
              <a:t>FIX-GAMEPLAY BALANCE BUG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9843" y="5143500"/>
            <a:ext cx="11888315" cy="5075974"/>
          </a:xfrm>
          <a:custGeom>
            <a:avLst/>
            <a:gdLst/>
            <a:ahLst/>
            <a:cxnLst/>
            <a:rect r="r" b="b" t="t" l="l"/>
            <a:pathLst>
              <a:path h="5075974" w="11888315">
                <a:moveTo>
                  <a:pt x="0" y="0"/>
                </a:moveTo>
                <a:lnTo>
                  <a:pt x="11888314" y="0"/>
                </a:lnTo>
                <a:lnTo>
                  <a:pt x="11888314" y="5075974"/>
                </a:lnTo>
                <a:lnTo>
                  <a:pt x="0" y="5075974"/>
                </a:lnTo>
                <a:lnTo>
                  <a:pt x="0" y="0"/>
                </a:lnTo>
                <a:close/>
              </a:path>
            </a:pathLst>
          </a:custGeom>
          <a:blipFill>
            <a:blip r:embed="rId2"/>
            <a:stretch>
              <a:fillRect l="0" t="-16032" r="0" b="-16032"/>
            </a:stretch>
          </a:blipFill>
        </p:spPr>
      </p:sp>
      <p:grpSp>
        <p:nvGrpSpPr>
          <p:cNvPr name="Group 3" id="3"/>
          <p:cNvGrpSpPr/>
          <p:nvPr/>
        </p:nvGrpSpPr>
        <p:grpSpPr>
          <a:xfrm rot="0">
            <a:off x="-167701" y="9115067"/>
            <a:ext cx="18720712" cy="3086100"/>
            <a:chOff x="0" y="0"/>
            <a:chExt cx="4930558" cy="812800"/>
          </a:xfrm>
        </p:grpSpPr>
        <p:sp>
          <p:nvSpPr>
            <p:cNvPr name="Freeform 4" id="4"/>
            <p:cNvSpPr/>
            <p:nvPr/>
          </p:nvSpPr>
          <p:spPr>
            <a:xfrm flipH="false" flipV="false" rot="0">
              <a:off x="0" y="0"/>
              <a:ext cx="4930558" cy="812800"/>
            </a:xfrm>
            <a:custGeom>
              <a:avLst/>
              <a:gdLst/>
              <a:ahLst/>
              <a:cxnLst/>
              <a:rect r="r" b="b" t="t" l="l"/>
              <a:pathLst>
                <a:path h="812800" w="4930558">
                  <a:moveTo>
                    <a:pt x="0" y="0"/>
                  </a:moveTo>
                  <a:lnTo>
                    <a:pt x="4930558" y="0"/>
                  </a:lnTo>
                  <a:lnTo>
                    <a:pt x="4930558" y="812800"/>
                  </a:lnTo>
                  <a:lnTo>
                    <a:pt x="0" y="812800"/>
                  </a:lnTo>
                  <a:close/>
                </a:path>
              </a:pathLst>
            </a:custGeom>
            <a:solidFill>
              <a:srgbClr val="04408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36127" y="2292500"/>
            <a:ext cx="15015746" cy="3749803"/>
          </a:xfrm>
          <a:prstGeom prst="rect">
            <a:avLst/>
          </a:prstGeom>
        </p:spPr>
        <p:txBody>
          <a:bodyPr anchor="t" rtlCol="false" tIns="0" lIns="0" bIns="0" rIns="0">
            <a:spAutoFit/>
          </a:bodyPr>
          <a:lstStyle/>
          <a:p>
            <a:pPr marL="712465" indent="-356233" lvl="1">
              <a:lnSpc>
                <a:spcPts val="4883"/>
              </a:lnSpc>
              <a:buFont typeface="Arial"/>
              <a:buChar char="•"/>
            </a:pPr>
            <a:r>
              <a:rPr lang="en-US" sz="3299">
                <a:solidFill>
                  <a:srgbClr val="04408F"/>
                </a:solidFill>
                <a:latin typeface="Arial Bold"/>
              </a:rPr>
              <a:t>1st:</a:t>
            </a:r>
            <a:r>
              <a:rPr lang="en-US" sz="3299">
                <a:solidFill>
                  <a:srgbClr val="04408F"/>
                </a:solidFill>
                <a:latin typeface="Arial"/>
              </a:rPr>
              <a:t> </a:t>
            </a:r>
            <a:r>
              <a:rPr lang="en-US" sz="3299">
                <a:solidFill>
                  <a:srgbClr val="000000"/>
                </a:solidFill>
                <a:latin typeface="Arial"/>
              </a:rPr>
              <a:t>After completing the final mission in Madrid, a guest password game will be added where players must enter a 5-digit password to unlock a green power seed. </a:t>
            </a:r>
          </a:p>
          <a:p>
            <a:pPr marL="712465" indent="-356233" lvl="1">
              <a:lnSpc>
                <a:spcPts val="4883"/>
              </a:lnSpc>
              <a:buFont typeface="Arial"/>
              <a:buChar char="•"/>
            </a:pPr>
            <a:r>
              <a:rPr lang="en-US" sz="3299">
                <a:solidFill>
                  <a:srgbClr val="04408F"/>
                </a:solidFill>
                <a:latin typeface="Arial Bold"/>
              </a:rPr>
              <a:t>2nd:</a:t>
            </a:r>
            <a:r>
              <a:rPr lang="en-US" sz="3299">
                <a:solidFill>
                  <a:srgbClr val="04408F"/>
                </a:solidFill>
                <a:latin typeface="Arial"/>
              </a:rPr>
              <a:t> </a:t>
            </a:r>
            <a:r>
              <a:rPr lang="en-US" sz="3299">
                <a:solidFill>
                  <a:srgbClr val="000000"/>
                </a:solidFill>
                <a:latin typeface="Arial"/>
              </a:rPr>
              <a:t>Add an o</a:t>
            </a:r>
            <a:r>
              <a:rPr lang="en-US" sz="3299">
                <a:solidFill>
                  <a:srgbClr val="000000"/>
                </a:solidFill>
                <a:latin typeface="Arial"/>
              </a:rPr>
              <a:t>ption for choosing the electric plane instead of the old plane. The electric plane reduces fuel consumption by half and allows the player to switch from old planes to electric ones.</a:t>
            </a:r>
          </a:p>
        </p:txBody>
      </p:sp>
      <p:sp>
        <p:nvSpPr>
          <p:cNvPr name="TextBox 7" id="7"/>
          <p:cNvSpPr txBox="true"/>
          <p:nvPr/>
        </p:nvSpPr>
        <p:spPr>
          <a:xfrm rot="0">
            <a:off x="911953" y="752475"/>
            <a:ext cx="16464094" cy="1353181"/>
          </a:xfrm>
          <a:prstGeom prst="rect">
            <a:avLst/>
          </a:prstGeom>
        </p:spPr>
        <p:txBody>
          <a:bodyPr anchor="t" rtlCol="false" tIns="0" lIns="0" bIns="0" rIns="0">
            <a:spAutoFit/>
          </a:bodyPr>
          <a:lstStyle/>
          <a:p>
            <a:pPr algn="ctr">
              <a:lnSpc>
                <a:spcPts val="9940"/>
              </a:lnSpc>
            </a:pPr>
            <a:r>
              <a:rPr lang="en-US" sz="7100">
                <a:solidFill>
                  <a:srgbClr val="04408F"/>
                </a:solidFill>
                <a:latin typeface="Arial Bold"/>
              </a:rPr>
              <a:t>FURTHER DEVELOPMENT IDEAS</a:t>
            </a:r>
          </a:p>
        </p:txBody>
      </p:sp>
      <p:sp>
        <p:nvSpPr>
          <p:cNvPr name="AutoShape 8" id="8"/>
          <p:cNvSpPr/>
          <p:nvPr/>
        </p:nvSpPr>
        <p:spPr>
          <a:xfrm>
            <a:off x="7656431" y="7633862"/>
            <a:ext cx="1487569" cy="0"/>
          </a:xfrm>
          <a:prstGeom prst="line">
            <a:avLst/>
          </a:prstGeom>
          <a:ln cap="flat" w="95250">
            <a:solidFill>
              <a:srgbClr val="102880"/>
            </a:solidFill>
            <a:prstDash val="solid"/>
            <a:headEnd type="none" len="sm" w="sm"/>
            <a:tailEnd type="arrow" len="sm" w="med"/>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5133" y="-2057400"/>
            <a:ext cx="19326936" cy="3086100"/>
            <a:chOff x="0" y="0"/>
            <a:chExt cx="5090222" cy="812800"/>
          </a:xfrm>
        </p:grpSpPr>
        <p:sp>
          <p:nvSpPr>
            <p:cNvPr name="Freeform 3" id="3"/>
            <p:cNvSpPr/>
            <p:nvPr/>
          </p:nvSpPr>
          <p:spPr>
            <a:xfrm flipH="false" flipV="false" rot="0">
              <a:off x="0" y="0"/>
              <a:ext cx="5090222" cy="812800"/>
            </a:xfrm>
            <a:custGeom>
              <a:avLst/>
              <a:gdLst/>
              <a:ahLst/>
              <a:cxnLst/>
              <a:rect r="r" b="b" t="t" l="l"/>
              <a:pathLst>
                <a:path h="812800" w="5090222">
                  <a:moveTo>
                    <a:pt x="0" y="0"/>
                  </a:moveTo>
                  <a:lnTo>
                    <a:pt x="5090222" y="0"/>
                  </a:lnTo>
                  <a:lnTo>
                    <a:pt x="5090222" y="812800"/>
                  </a:lnTo>
                  <a:lnTo>
                    <a:pt x="0" y="812800"/>
                  </a:lnTo>
                  <a:close/>
                </a:path>
              </a:pathLst>
            </a:custGeom>
            <a:solidFill>
              <a:srgbClr val="04408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5133" y="9258300"/>
            <a:ext cx="19326936" cy="3086100"/>
            <a:chOff x="0" y="0"/>
            <a:chExt cx="5090222" cy="812800"/>
          </a:xfrm>
        </p:grpSpPr>
        <p:sp>
          <p:nvSpPr>
            <p:cNvPr name="Freeform 6" id="6"/>
            <p:cNvSpPr/>
            <p:nvPr/>
          </p:nvSpPr>
          <p:spPr>
            <a:xfrm flipH="false" flipV="false" rot="0">
              <a:off x="0" y="0"/>
              <a:ext cx="5090222" cy="812800"/>
            </a:xfrm>
            <a:custGeom>
              <a:avLst/>
              <a:gdLst/>
              <a:ahLst/>
              <a:cxnLst/>
              <a:rect r="r" b="b" t="t" l="l"/>
              <a:pathLst>
                <a:path h="812800" w="5090222">
                  <a:moveTo>
                    <a:pt x="0" y="0"/>
                  </a:moveTo>
                  <a:lnTo>
                    <a:pt x="5090222" y="0"/>
                  </a:lnTo>
                  <a:lnTo>
                    <a:pt x="5090222" y="812800"/>
                  </a:lnTo>
                  <a:lnTo>
                    <a:pt x="0" y="812800"/>
                  </a:lnTo>
                  <a:close/>
                </a:path>
              </a:pathLst>
            </a:custGeom>
            <a:solidFill>
              <a:srgbClr val="04408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0177818" y="2909999"/>
            <a:ext cx="19326936" cy="3086100"/>
            <a:chOff x="0" y="0"/>
            <a:chExt cx="5090222" cy="812800"/>
          </a:xfrm>
        </p:grpSpPr>
        <p:sp>
          <p:nvSpPr>
            <p:cNvPr name="Freeform 9" id="9"/>
            <p:cNvSpPr/>
            <p:nvPr/>
          </p:nvSpPr>
          <p:spPr>
            <a:xfrm flipH="false" flipV="false" rot="0">
              <a:off x="0" y="0"/>
              <a:ext cx="5090222" cy="812800"/>
            </a:xfrm>
            <a:custGeom>
              <a:avLst/>
              <a:gdLst/>
              <a:ahLst/>
              <a:cxnLst/>
              <a:rect r="r" b="b" t="t" l="l"/>
              <a:pathLst>
                <a:path h="812800" w="5090222">
                  <a:moveTo>
                    <a:pt x="0" y="0"/>
                  </a:moveTo>
                  <a:lnTo>
                    <a:pt x="5090222" y="0"/>
                  </a:lnTo>
                  <a:lnTo>
                    <a:pt x="5090222" y="812800"/>
                  </a:lnTo>
                  <a:lnTo>
                    <a:pt x="0" y="812800"/>
                  </a:lnTo>
                  <a:close/>
                </a:path>
              </a:pathLst>
            </a:custGeom>
            <a:solidFill>
              <a:srgbClr val="04408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9138882" y="3396343"/>
            <a:ext cx="19326936" cy="3086100"/>
            <a:chOff x="0" y="0"/>
            <a:chExt cx="5090222" cy="812800"/>
          </a:xfrm>
        </p:grpSpPr>
        <p:sp>
          <p:nvSpPr>
            <p:cNvPr name="Freeform 12" id="12"/>
            <p:cNvSpPr/>
            <p:nvPr/>
          </p:nvSpPr>
          <p:spPr>
            <a:xfrm flipH="false" flipV="false" rot="0">
              <a:off x="0" y="0"/>
              <a:ext cx="5090222" cy="812800"/>
            </a:xfrm>
            <a:custGeom>
              <a:avLst/>
              <a:gdLst/>
              <a:ahLst/>
              <a:cxnLst/>
              <a:rect r="r" b="b" t="t" l="l"/>
              <a:pathLst>
                <a:path h="812800" w="5090222">
                  <a:moveTo>
                    <a:pt x="0" y="0"/>
                  </a:moveTo>
                  <a:lnTo>
                    <a:pt x="5090222" y="0"/>
                  </a:lnTo>
                  <a:lnTo>
                    <a:pt x="5090222" y="812800"/>
                  </a:lnTo>
                  <a:lnTo>
                    <a:pt x="0" y="812800"/>
                  </a:lnTo>
                  <a:close/>
                </a:path>
              </a:pathLst>
            </a:custGeom>
            <a:solidFill>
              <a:srgbClr val="04408F"/>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930495" y="3061493"/>
            <a:ext cx="8427009" cy="5337106"/>
          </a:xfrm>
          <a:custGeom>
            <a:avLst/>
            <a:gdLst/>
            <a:ahLst/>
            <a:cxnLst/>
            <a:rect r="r" b="b" t="t" l="l"/>
            <a:pathLst>
              <a:path h="5337106" w="8427009">
                <a:moveTo>
                  <a:pt x="0" y="0"/>
                </a:moveTo>
                <a:lnTo>
                  <a:pt x="8427010" y="0"/>
                </a:lnTo>
                <a:lnTo>
                  <a:pt x="8427010" y="5337105"/>
                </a:lnTo>
                <a:lnTo>
                  <a:pt x="0" y="5337105"/>
                </a:lnTo>
                <a:lnTo>
                  <a:pt x="0" y="0"/>
                </a:lnTo>
                <a:close/>
              </a:path>
            </a:pathLst>
          </a:custGeom>
          <a:blipFill>
            <a:blip r:embed="rId2"/>
            <a:stretch>
              <a:fillRect l="0" t="0" r="0" b="0"/>
            </a:stretch>
          </a:blipFill>
        </p:spPr>
      </p:sp>
      <p:sp>
        <p:nvSpPr>
          <p:cNvPr name="TextBox 15" id="15"/>
          <p:cNvSpPr txBox="true"/>
          <p:nvPr/>
        </p:nvSpPr>
        <p:spPr>
          <a:xfrm rot="0">
            <a:off x="4920261" y="1178327"/>
            <a:ext cx="8447479" cy="1438264"/>
          </a:xfrm>
          <a:prstGeom prst="rect">
            <a:avLst/>
          </a:prstGeom>
        </p:spPr>
        <p:txBody>
          <a:bodyPr anchor="t" rtlCol="false" tIns="0" lIns="0" bIns="0" rIns="0">
            <a:spAutoFit/>
          </a:bodyPr>
          <a:lstStyle/>
          <a:p>
            <a:pPr algn="ctr">
              <a:lnSpc>
                <a:spcPts val="10500"/>
              </a:lnSpc>
            </a:pPr>
            <a:r>
              <a:rPr lang="en-US" sz="7500">
                <a:solidFill>
                  <a:srgbClr val="04408F"/>
                </a:solidFill>
                <a:latin typeface="Arial Bold"/>
              </a:rPr>
              <a:t>THANK YOU</a:t>
            </a:r>
          </a:p>
        </p:txBody>
      </p:sp>
      <p:sp>
        <p:nvSpPr>
          <p:cNvPr name="TextBox 16" id="16"/>
          <p:cNvSpPr txBox="true"/>
          <p:nvPr/>
        </p:nvSpPr>
        <p:spPr>
          <a:xfrm rot="0">
            <a:off x="10049863" y="8653780"/>
            <a:ext cx="7074025" cy="604520"/>
          </a:xfrm>
          <a:prstGeom prst="rect">
            <a:avLst/>
          </a:prstGeom>
        </p:spPr>
        <p:txBody>
          <a:bodyPr anchor="t" rtlCol="false" tIns="0" lIns="0" bIns="0" rIns="0">
            <a:spAutoFit/>
          </a:bodyPr>
          <a:lstStyle/>
          <a:p>
            <a:pPr algn="r">
              <a:lnSpc>
                <a:spcPts val="4480"/>
              </a:lnSpc>
            </a:pPr>
            <a:r>
              <a:rPr lang="en-US" sz="3200">
                <a:solidFill>
                  <a:srgbClr val="102880"/>
                </a:solidFill>
                <a:latin typeface="Arial Bold"/>
              </a:rPr>
              <a:t>TO BE CONTINUED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29540" y="3057093"/>
            <a:ext cx="8394594" cy="5573420"/>
            <a:chOff x="0" y="0"/>
            <a:chExt cx="11192793" cy="7431227"/>
          </a:xfrm>
        </p:grpSpPr>
        <p:grpSp>
          <p:nvGrpSpPr>
            <p:cNvPr name="Group 3" id="3"/>
            <p:cNvGrpSpPr/>
            <p:nvPr/>
          </p:nvGrpSpPr>
          <p:grpSpPr>
            <a:xfrm rot="0">
              <a:off x="0" y="0"/>
              <a:ext cx="10959111" cy="1162376"/>
              <a:chOff x="0" y="0"/>
              <a:chExt cx="2653967" cy="281493"/>
            </a:xfrm>
          </p:grpSpPr>
          <p:sp>
            <p:nvSpPr>
              <p:cNvPr name="Freeform 4" id="4"/>
              <p:cNvSpPr/>
              <p:nvPr/>
            </p:nvSpPr>
            <p:spPr>
              <a:xfrm flipH="false" flipV="false" rot="0">
                <a:off x="0" y="0"/>
                <a:ext cx="2653967" cy="281493"/>
              </a:xfrm>
              <a:custGeom>
                <a:avLst/>
                <a:gdLst/>
                <a:ahLst/>
                <a:cxnLst/>
                <a:rect r="r" b="b" t="t" l="l"/>
                <a:pathLst>
                  <a:path h="281493" w="2653967">
                    <a:moveTo>
                      <a:pt x="0" y="0"/>
                    </a:moveTo>
                    <a:lnTo>
                      <a:pt x="2653967" y="0"/>
                    </a:lnTo>
                    <a:lnTo>
                      <a:pt x="2653967" y="281493"/>
                    </a:lnTo>
                    <a:lnTo>
                      <a:pt x="0" y="281493"/>
                    </a:lnTo>
                    <a:close/>
                  </a:path>
                </a:pathLst>
              </a:custGeom>
              <a:solidFill>
                <a:srgbClr val="FFFFFF"/>
              </a:solidFill>
              <a:ln w="76200" cap="sq">
                <a:solidFill>
                  <a:srgbClr val="04408F"/>
                </a:solidFill>
                <a:prstDash val="solid"/>
                <a:miter/>
              </a:ln>
            </p:spPr>
          </p:sp>
          <p:sp>
            <p:nvSpPr>
              <p:cNvPr name="TextBox 5" id="5"/>
              <p:cNvSpPr txBox="true"/>
              <p:nvPr/>
            </p:nvSpPr>
            <p:spPr>
              <a:xfrm>
                <a:off x="0" y="-38100"/>
                <a:ext cx="812800" cy="850900"/>
              </a:xfrm>
              <a:prstGeom prst="rect">
                <a:avLst/>
              </a:prstGeom>
            </p:spPr>
            <p:txBody>
              <a:bodyPr anchor="ctr" rtlCol="false" tIns="41436" lIns="41436" bIns="41436" rIns="41436"/>
              <a:lstStyle/>
              <a:p>
                <a:pPr algn="ctr">
                  <a:lnSpc>
                    <a:spcPts val="2659"/>
                  </a:lnSpc>
                </a:pPr>
              </a:p>
            </p:txBody>
          </p:sp>
        </p:grpSp>
        <p:grpSp>
          <p:nvGrpSpPr>
            <p:cNvPr name="Group 6" id="6"/>
            <p:cNvGrpSpPr/>
            <p:nvPr/>
          </p:nvGrpSpPr>
          <p:grpSpPr>
            <a:xfrm rot="0">
              <a:off x="0" y="0"/>
              <a:ext cx="2381798" cy="1162376"/>
              <a:chOff x="0" y="0"/>
              <a:chExt cx="557512" cy="272080"/>
            </a:xfrm>
          </p:grpSpPr>
          <p:sp>
            <p:nvSpPr>
              <p:cNvPr name="Freeform 7" id="7"/>
              <p:cNvSpPr/>
              <p:nvPr/>
            </p:nvSpPr>
            <p:spPr>
              <a:xfrm flipH="false" flipV="false" rot="0">
                <a:off x="0" y="0"/>
                <a:ext cx="557512" cy="272080"/>
              </a:xfrm>
              <a:custGeom>
                <a:avLst/>
                <a:gdLst/>
                <a:ahLst/>
                <a:cxnLst/>
                <a:rect r="r" b="b" t="t" l="l"/>
                <a:pathLst>
                  <a:path h="272080" w="557512">
                    <a:moveTo>
                      <a:pt x="354312" y="0"/>
                    </a:moveTo>
                    <a:lnTo>
                      <a:pt x="0" y="0"/>
                    </a:lnTo>
                    <a:lnTo>
                      <a:pt x="0" y="272080"/>
                    </a:lnTo>
                    <a:lnTo>
                      <a:pt x="354312" y="272080"/>
                    </a:lnTo>
                    <a:lnTo>
                      <a:pt x="557512" y="136040"/>
                    </a:lnTo>
                    <a:lnTo>
                      <a:pt x="354312" y="0"/>
                    </a:lnTo>
                    <a:close/>
                  </a:path>
                </a:pathLst>
              </a:custGeom>
              <a:solidFill>
                <a:srgbClr val="04408F"/>
              </a:solidFill>
              <a:ln w="76200" cap="sq">
                <a:solidFill>
                  <a:srgbClr val="04408F"/>
                </a:solidFill>
                <a:prstDash val="solid"/>
                <a:miter/>
              </a:ln>
            </p:spPr>
          </p:sp>
          <p:sp>
            <p:nvSpPr>
              <p:cNvPr name="TextBox 8" id="8"/>
              <p:cNvSpPr txBox="true"/>
              <p:nvPr/>
            </p:nvSpPr>
            <p:spPr>
              <a:xfrm>
                <a:off x="0" y="-38100"/>
                <a:ext cx="698500" cy="444500"/>
              </a:xfrm>
              <a:prstGeom prst="rect">
                <a:avLst/>
              </a:prstGeom>
            </p:spPr>
            <p:txBody>
              <a:bodyPr anchor="ctr" rtlCol="false" tIns="41436" lIns="41436" bIns="41436" rIns="41436"/>
              <a:lstStyle/>
              <a:p>
                <a:pPr algn="ctr">
                  <a:lnSpc>
                    <a:spcPts val="2659"/>
                  </a:lnSpc>
                </a:pPr>
              </a:p>
            </p:txBody>
          </p:sp>
        </p:grpSp>
        <p:sp>
          <p:nvSpPr>
            <p:cNvPr name="Freeform 9" id="9"/>
            <p:cNvSpPr/>
            <p:nvPr/>
          </p:nvSpPr>
          <p:spPr>
            <a:xfrm flipH="false" flipV="false" rot="0">
              <a:off x="269700" y="160148"/>
              <a:ext cx="835956" cy="842080"/>
            </a:xfrm>
            <a:custGeom>
              <a:avLst/>
              <a:gdLst/>
              <a:ahLst/>
              <a:cxnLst/>
              <a:rect r="r" b="b" t="t" l="l"/>
              <a:pathLst>
                <a:path h="842080" w="835956">
                  <a:moveTo>
                    <a:pt x="0" y="0"/>
                  </a:moveTo>
                  <a:lnTo>
                    <a:pt x="835956" y="0"/>
                  </a:lnTo>
                  <a:lnTo>
                    <a:pt x="835956" y="842080"/>
                  </a:lnTo>
                  <a:lnTo>
                    <a:pt x="0" y="842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51751" y="120601"/>
              <a:ext cx="871853" cy="989006"/>
            </a:xfrm>
            <a:prstGeom prst="rect">
              <a:avLst/>
            </a:prstGeom>
          </p:spPr>
          <p:txBody>
            <a:bodyPr anchor="t" rtlCol="false" tIns="0" lIns="0" bIns="0" rIns="0">
              <a:spAutoFit/>
            </a:bodyPr>
            <a:lstStyle/>
            <a:p>
              <a:pPr algn="ctr">
                <a:lnSpc>
                  <a:spcPts val="5709"/>
                </a:lnSpc>
              </a:pPr>
              <a:r>
                <a:rPr lang="en-US" sz="4078">
                  <a:solidFill>
                    <a:srgbClr val="04408F"/>
                  </a:solidFill>
                  <a:latin typeface="Arial Bold"/>
                </a:rPr>
                <a:t>1</a:t>
              </a:r>
            </a:p>
          </p:txBody>
        </p:sp>
        <p:sp>
          <p:nvSpPr>
            <p:cNvPr name="TextBox 11" id="11"/>
            <p:cNvSpPr txBox="true"/>
            <p:nvPr/>
          </p:nvSpPr>
          <p:spPr>
            <a:xfrm rot="0">
              <a:off x="2771322" y="244716"/>
              <a:ext cx="6944805" cy="626322"/>
            </a:xfrm>
            <a:prstGeom prst="rect">
              <a:avLst/>
            </a:prstGeom>
          </p:spPr>
          <p:txBody>
            <a:bodyPr anchor="t" rtlCol="false" tIns="0" lIns="0" bIns="0" rIns="0">
              <a:spAutoFit/>
            </a:bodyPr>
            <a:lstStyle/>
            <a:p>
              <a:pPr>
                <a:lnSpc>
                  <a:spcPts val="3639"/>
                </a:lnSpc>
              </a:pPr>
              <a:r>
                <a:rPr lang="en-US" sz="2599">
                  <a:solidFill>
                    <a:srgbClr val="04408F"/>
                  </a:solidFill>
                  <a:latin typeface="Arial Bold"/>
                </a:rPr>
                <a:t>IDEA AND GOAL OF THE GAME</a:t>
              </a:r>
            </a:p>
          </p:txBody>
        </p:sp>
        <p:grpSp>
          <p:nvGrpSpPr>
            <p:cNvPr name="Group 12" id="12"/>
            <p:cNvGrpSpPr/>
            <p:nvPr/>
          </p:nvGrpSpPr>
          <p:grpSpPr>
            <a:xfrm rot="0">
              <a:off x="0" y="1600483"/>
              <a:ext cx="10959111" cy="1759693"/>
              <a:chOff x="0" y="0"/>
              <a:chExt cx="2653967" cy="426145"/>
            </a:xfrm>
          </p:grpSpPr>
          <p:sp>
            <p:nvSpPr>
              <p:cNvPr name="Freeform 13" id="13"/>
              <p:cNvSpPr/>
              <p:nvPr/>
            </p:nvSpPr>
            <p:spPr>
              <a:xfrm flipH="false" flipV="false" rot="0">
                <a:off x="0" y="0"/>
                <a:ext cx="2653967" cy="426145"/>
              </a:xfrm>
              <a:custGeom>
                <a:avLst/>
                <a:gdLst/>
                <a:ahLst/>
                <a:cxnLst/>
                <a:rect r="r" b="b" t="t" l="l"/>
                <a:pathLst>
                  <a:path h="426145" w="2653967">
                    <a:moveTo>
                      <a:pt x="0" y="0"/>
                    </a:moveTo>
                    <a:lnTo>
                      <a:pt x="2653967" y="0"/>
                    </a:lnTo>
                    <a:lnTo>
                      <a:pt x="2653967" y="426145"/>
                    </a:lnTo>
                    <a:lnTo>
                      <a:pt x="0" y="426145"/>
                    </a:lnTo>
                    <a:close/>
                  </a:path>
                </a:pathLst>
              </a:custGeom>
              <a:solidFill>
                <a:srgbClr val="FFFFFF"/>
              </a:solidFill>
              <a:ln w="76200" cap="sq">
                <a:solidFill>
                  <a:srgbClr val="04408F"/>
                </a:solidFill>
                <a:prstDash val="solid"/>
                <a:miter/>
              </a:ln>
            </p:spPr>
          </p:sp>
          <p:sp>
            <p:nvSpPr>
              <p:cNvPr name="TextBox 14" id="14"/>
              <p:cNvSpPr txBox="true"/>
              <p:nvPr/>
            </p:nvSpPr>
            <p:spPr>
              <a:xfrm>
                <a:off x="0" y="-38100"/>
                <a:ext cx="812800" cy="850900"/>
              </a:xfrm>
              <a:prstGeom prst="rect">
                <a:avLst/>
              </a:prstGeom>
            </p:spPr>
            <p:txBody>
              <a:bodyPr anchor="ctr" rtlCol="false" tIns="41436" lIns="41436" bIns="41436" rIns="41436"/>
              <a:lstStyle/>
              <a:p>
                <a:pPr algn="ctr">
                  <a:lnSpc>
                    <a:spcPts val="2659"/>
                  </a:lnSpc>
                </a:pPr>
              </a:p>
            </p:txBody>
          </p:sp>
        </p:grpSp>
        <p:sp>
          <p:nvSpPr>
            <p:cNvPr name="TextBox 15" id="15"/>
            <p:cNvSpPr txBox="true"/>
            <p:nvPr/>
          </p:nvSpPr>
          <p:spPr>
            <a:xfrm rot="0">
              <a:off x="2771322" y="1809981"/>
              <a:ext cx="4500959" cy="1235922"/>
            </a:xfrm>
            <a:prstGeom prst="rect">
              <a:avLst/>
            </a:prstGeom>
          </p:spPr>
          <p:txBody>
            <a:bodyPr anchor="t" rtlCol="false" tIns="0" lIns="0" bIns="0" rIns="0">
              <a:spAutoFit/>
            </a:bodyPr>
            <a:lstStyle/>
            <a:p>
              <a:pPr>
                <a:lnSpc>
                  <a:spcPts val="3639"/>
                </a:lnSpc>
              </a:pPr>
              <a:r>
                <a:rPr lang="en-US" sz="2599">
                  <a:solidFill>
                    <a:srgbClr val="04408F"/>
                  </a:solidFill>
                  <a:latin typeface="Arial Bold"/>
                </a:rPr>
                <a:t>DEMO OF THE GAME </a:t>
              </a:r>
              <a:r>
                <a:rPr lang="en-US" sz="2599">
                  <a:solidFill>
                    <a:srgbClr val="102880"/>
                  </a:solidFill>
                  <a:latin typeface="Arial Bold"/>
                </a:rPr>
                <a:t>SHOW GAMEPLAY</a:t>
              </a:r>
            </a:p>
          </p:txBody>
        </p:sp>
        <p:grpSp>
          <p:nvGrpSpPr>
            <p:cNvPr name="Group 16" id="16"/>
            <p:cNvGrpSpPr/>
            <p:nvPr/>
          </p:nvGrpSpPr>
          <p:grpSpPr>
            <a:xfrm rot="0">
              <a:off x="0" y="3931676"/>
              <a:ext cx="10959111" cy="1759693"/>
              <a:chOff x="0" y="0"/>
              <a:chExt cx="2653967" cy="426145"/>
            </a:xfrm>
          </p:grpSpPr>
          <p:sp>
            <p:nvSpPr>
              <p:cNvPr name="Freeform 17" id="17"/>
              <p:cNvSpPr/>
              <p:nvPr/>
            </p:nvSpPr>
            <p:spPr>
              <a:xfrm flipH="false" flipV="false" rot="0">
                <a:off x="0" y="0"/>
                <a:ext cx="2653967" cy="426145"/>
              </a:xfrm>
              <a:custGeom>
                <a:avLst/>
                <a:gdLst/>
                <a:ahLst/>
                <a:cxnLst/>
                <a:rect r="r" b="b" t="t" l="l"/>
                <a:pathLst>
                  <a:path h="426145" w="2653967">
                    <a:moveTo>
                      <a:pt x="0" y="0"/>
                    </a:moveTo>
                    <a:lnTo>
                      <a:pt x="2653967" y="0"/>
                    </a:lnTo>
                    <a:lnTo>
                      <a:pt x="2653967" y="426145"/>
                    </a:lnTo>
                    <a:lnTo>
                      <a:pt x="0" y="426145"/>
                    </a:lnTo>
                    <a:close/>
                  </a:path>
                </a:pathLst>
              </a:custGeom>
              <a:solidFill>
                <a:srgbClr val="FFFFFF"/>
              </a:solidFill>
              <a:ln w="76200" cap="sq">
                <a:solidFill>
                  <a:srgbClr val="04408F"/>
                </a:solidFill>
                <a:prstDash val="solid"/>
                <a:miter/>
              </a:ln>
            </p:spPr>
          </p:sp>
          <p:sp>
            <p:nvSpPr>
              <p:cNvPr name="TextBox 18" id="18"/>
              <p:cNvSpPr txBox="true"/>
              <p:nvPr/>
            </p:nvSpPr>
            <p:spPr>
              <a:xfrm>
                <a:off x="0" y="-38100"/>
                <a:ext cx="812800" cy="850900"/>
              </a:xfrm>
              <a:prstGeom prst="rect">
                <a:avLst/>
              </a:prstGeom>
            </p:spPr>
            <p:txBody>
              <a:bodyPr anchor="ctr" rtlCol="false" tIns="41436" lIns="41436" bIns="41436" rIns="41436"/>
              <a:lstStyle/>
              <a:p>
                <a:pPr algn="ctr">
                  <a:lnSpc>
                    <a:spcPts val="2659"/>
                  </a:lnSpc>
                </a:pPr>
              </a:p>
            </p:txBody>
          </p:sp>
        </p:grpSp>
        <p:grpSp>
          <p:nvGrpSpPr>
            <p:cNvPr name="Group 19" id="19"/>
            <p:cNvGrpSpPr/>
            <p:nvPr/>
          </p:nvGrpSpPr>
          <p:grpSpPr>
            <a:xfrm rot="0">
              <a:off x="0" y="3931676"/>
              <a:ext cx="2381798" cy="1759693"/>
              <a:chOff x="0" y="0"/>
              <a:chExt cx="557512" cy="411895"/>
            </a:xfrm>
          </p:grpSpPr>
          <p:sp>
            <p:nvSpPr>
              <p:cNvPr name="Freeform 20" id="20"/>
              <p:cNvSpPr/>
              <p:nvPr/>
            </p:nvSpPr>
            <p:spPr>
              <a:xfrm flipH="false" flipV="false" rot="0">
                <a:off x="0" y="0"/>
                <a:ext cx="557512" cy="411895"/>
              </a:xfrm>
              <a:custGeom>
                <a:avLst/>
                <a:gdLst/>
                <a:ahLst/>
                <a:cxnLst/>
                <a:rect r="r" b="b" t="t" l="l"/>
                <a:pathLst>
                  <a:path h="411895" w="557512">
                    <a:moveTo>
                      <a:pt x="354312" y="0"/>
                    </a:moveTo>
                    <a:lnTo>
                      <a:pt x="0" y="0"/>
                    </a:lnTo>
                    <a:lnTo>
                      <a:pt x="0" y="411895"/>
                    </a:lnTo>
                    <a:lnTo>
                      <a:pt x="354312" y="411895"/>
                    </a:lnTo>
                    <a:lnTo>
                      <a:pt x="557512" y="205947"/>
                    </a:lnTo>
                    <a:lnTo>
                      <a:pt x="354312" y="0"/>
                    </a:lnTo>
                    <a:close/>
                  </a:path>
                </a:pathLst>
              </a:custGeom>
              <a:solidFill>
                <a:srgbClr val="04408F"/>
              </a:solidFill>
              <a:ln w="76200" cap="sq">
                <a:solidFill>
                  <a:srgbClr val="04408F"/>
                </a:solidFill>
                <a:prstDash val="solid"/>
                <a:miter/>
              </a:ln>
            </p:spPr>
          </p:sp>
          <p:sp>
            <p:nvSpPr>
              <p:cNvPr name="TextBox 21" id="21"/>
              <p:cNvSpPr txBox="true"/>
              <p:nvPr/>
            </p:nvSpPr>
            <p:spPr>
              <a:xfrm>
                <a:off x="0" y="-38100"/>
                <a:ext cx="698500" cy="444500"/>
              </a:xfrm>
              <a:prstGeom prst="rect">
                <a:avLst/>
              </a:prstGeom>
            </p:spPr>
            <p:txBody>
              <a:bodyPr anchor="ctr" rtlCol="false" tIns="41436" lIns="41436" bIns="41436" rIns="41436"/>
              <a:lstStyle/>
              <a:p>
                <a:pPr algn="ctr">
                  <a:lnSpc>
                    <a:spcPts val="2659"/>
                  </a:lnSpc>
                </a:pPr>
              </a:p>
            </p:txBody>
          </p:sp>
        </p:grpSp>
        <p:sp>
          <p:nvSpPr>
            <p:cNvPr name="TextBox 22" id="22"/>
            <p:cNvSpPr txBox="true"/>
            <p:nvPr/>
          </p:nvSpPr>
          <p:spPr>
            <a:xfrm rot="0">
              <a:off x="2771322" y="4141174"/>
              <a:ext cx="7692500" cy="1235922"/>
            </a:xfrm>
            <a:prstGeom prst="rect">
              <a:avLst/>
            </a:prstGeom>
          </p:spPr>
          <p:txBody>
            <a:bodyPr anchor="t" rtlCol="false" tIns="0" lIns="0" bIns="0" rIns="0">
              <a:spAutoFit/>
            </a:bodyPr>
            <a:lstStyle/>
            <a:p>
              <a:pPr>
                <a:lnSpc>
                  <a:spcPts val="3639"/>
                </a:lnSpc>
              </a:pPr>
              <a:r>
                <a:rPr lang="en-US" sz="2599">
                  <a:solidFill>
                    <a:srgbClr val="04408F"/>
                  </a:solidFill>
                  <a:latin typeface="Arial Bold"/>
                </a:rPr>
                <a:t>DATABASE AND CODING SOLUTIONS</a:t>
              </a:r>
            </a:p>
          </p:txBody>
        </p:sp>
        <p:sp>
          <p:nvSpPr>
            <p:cNvPr name="Freeform 23" id="23"/>
            <p:cNvSpPr/>
            <p:nvPr/>
          </p:nvSpPr>
          <p:spPr>
            <a:xfrm flipH="false" flipV="false" rot="0">
              <a:off x="269700" y="4351056"/>
              <a:ext cx="835956" cy="842080"/>
            </a:xfrm>
            <a:custGeom>
              <a:avLst/>
              <a:gdLst/>
              <a:ahLst/>
              <a:cxnLst/>
              <a:rect r="r" b="b" t="t" l="l"/>
              <a:pathLst>
                <a:path h="842080" w="835956">
                  <a:moveTo>
                    <a:pt x="0" y="0"/>
                  </a:moveTo>
                  <a:lnTo>
                    <a:pt x="835956" y="0"/>
                  </a:lnTo>
                  <a:lnTo>
                    <a:pt x="835956" y="842080"/>
                  </a:lnTo>
                  <a:lnTo>
                    <a:pt x="0" y="842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251751" y="4282983"/>
              <a:ext cx="871853" cy="989006"/>
            </a:xfrm>
            <a:prstGeom prst="rect">
              <a:avLst/>
            </a:prstGeom>
          </p:spPr>
          <p:txBody>
            <a:bodyPr anchor="t" rtlCol="false" tIns="0" lIns="0" bIns="0" rIns="0">
              <a:spAutoFit/>
            </a:bodyPr>
            <a:lstStyle/>
            <a:p>
              <a:pPr algn="ctr">
                <a:lnSpc>
                  <a:spcPts val="5709"/>
                </a:lnSpc>
              </a:pPr>
              <a:r>
                <a:rPr lang="en-US" sz="4078">
                  <a:solidFill>
                    <a:srgbClr val="04408F"/>
                  </a:solidFill>
                  <a:latin typeface="Arial Bold"/>
                </a:rPr>
                <a:t>3</a:t>
              </a:r>
            </a:p>
          </p:txBody>
        </p:sp>
        <p:grpSp>
          <p:nvGrpSpPr>
            <p:cNvPr name="Group 25" id="25"/>
            <p:cNvGrpSpPr/>
            <p:nvPr/>
          </p:nvGrpSpPr>
          <p:grpSpPr>
            <a:xfrm rot="0">
              <a:off x="0" y="6268851"/>
              <a:ext cx="10959111" cy="1162376"/>
              <a:chOff x="0" y="0"/>
              <a:chExt cx="2653967" cy="281493"/>
            </a:xfrm>
          </p:grpSpPr>
          <p:sp>
            <p:nvSpPr>
              <p:cNvPr name="Freeform 26" id="26"/>
              <p:cNvSpPr/>
              <p:nvPr/>
            </p:nvSpPr>
            <p:spPr>
              <a:xfrm flipH="false" flipV="false" rot="0">
                <a:off x="0" y="0"/>
                <a:ext cx="2653967" cy="281493"/>
              </a:xfrm>
              <a:custGeom>
                <a:avLst/>
                <a:gdLst/>
                <a:ahLst/>
                <a:cxnLst/>
                <a:rect r="r" b="b" t="t" l="l"/>
                <a:pathLst>
                  <a:path h="281493" w="2653967">
                    <a:moveTo>
                      <a:pt x="0" y="0"/>
                    </a:moveTo>
                    <a:lnTo>
                      <a:pt x="2653967" y="0"/>
                    </a:lnTo>
                    <a:lnTo>
                      <a:pt x="2653967" y="281493"/>
                    </a:lnTo>
                    <a:lnTo>
                      <a:pt x="0" y="281493"/>
                    </a:lnTo>
                    <a:close/>
                  </a:path>
                </a:pathLst>
              </a:custGeom>
              <a:solidFill>
                <a:srgbClr val="FFFFFF"/>
              </a:solidFill>
              <a:ln w="76200" cap="sq">
                <a:solidFill>
                  <a:srgbClr val="04408F"/>
                </a:solidFill>
                <a:prstDash val="solid"/>
                <a:miter/>
              </a:ln>
            </p:spPr>
          </p:sp>
          <p:sp>
            <p:nvSpPr>
              <p:cNvPr name="TextBox 27" id="27"/>
              <p:cNvSpPr txBox="true"/>
              <p:nvPr/>
            </p:nvSpPr>
            <p:spPr>
              <a:xfrm>
                <a:off x="0" y="-38100"/>
                <a:ext cx="812800" cy="850900"/>
              </a:xfrm>
              <a:prstGeom prst="rect">
                <a:avLst/>
              </a:prstGeom>
            </p:spPr>
            <p:txBody>
              <a:bodyPr anchor="ctr" rtlCol="false" tIns="41436" lIns="41436" bIns="41436" rIns="41436"/>
              <a:lstStyle/>
              <a:p>
                <a:pPr algn="ctr">
                  <a:lnSpc>
                    <a:spcPts val="2659"/>
                  </a:lnSpc>
                </a:pPr>
              </a:p>
            </p:txBody>
          </p:sp>
        </p:grpSp>
        <p:grpSp>
          <p:nvGrpSpPr>
            <p:cNvPr name="Group 28" id="28"/>
            <p:cNvGrpSpPr/>
            <p:nvPr/>
          </p:nvGrpSpPr>
          <p:grpSpPr>
            <a:xfrm rot="0">
              <a:off x="0" y="6262869"/>
              <a:ext cx="2381798" cy="1162376"/>
              <a:chOff x="0" y="0"/>
              <a:chExt cx="557512" cy="272080"/>
            </a:xfrm>
          </p:grpSpPr>
          <p:sp>
            <p:nvSpPr>
              <p:cNvPr name="Freeform 29" id="29"/>
              <p:cNvSpPr/>
              <p:nvPr/>
            </p:nvSpPr>
            <p:spPr>
              <a:xfrm flipH="false" flipV="false" rot="0">
                <a:off x="0" y="0"/>
                <a:ext cx="557512" cy="272080"/>
              </a:xfrm>
              <a:custGeom>
                <a:avLst/>
                <a:gdLst/>
                <a:ahLst/>
                <a:cxnLst/>
                <a:rect r="r" b="b" t="t" l="l"/>
                <a:pathLst>
                  <a:path h="272080" w="557512">
                    <a:moveTo>
                      <a:pt x="354312" y="0"/>
                    </a:moveTo>
                    <a:lnTo>
                      <a:pt x="0" y="0"/>
                    </a:lnTo>
                    <a:lnTo>
                      <a:pt x="0" y="272080"/>
                    </a:lnTo>
                    <a:lnTo>
                      <a:pt x="354312" y="272080"/>
                    </a:lnTo>
                    <a:lnTo>
                      <a:pt x="557512" y="136040"/>
                    </a:lnTo>
                    <a:lnTo>
                      <a:pt x="354312" y="0"/>
                    </a:lnTo>
                    <a:close/>
                  </a:path>
                </a:pathLst>
              </a:custGeom>
              <a:solidFill>
                <a:srgbClr val="04408F"/>
              </a:solidFill>
              <a:ln w="76200" cap="sq">
                <a:solidFill>
                  <a:srgbClr val="04408F"/>
                </a:solidFill>
                <a:prstDash val="solid"/>
                <a:miter/>
              </a:ln>
            </p:spPr>
          </p:sp>
          <p:sp>
            <p:nvSpPr>
              <p:cNvPr name="TextBox 30" id="30"/>
              <p:cNvSpPr txBox="true"/>
              <p:nvPr/>
            </p:nvSpPr>
            <p:spPr>
              <a:xfrm>
                <a:off x="0" y="-38100"/>
                <a:ext cx="698500" cy="444500"/>
              </a:xfrm>
              <a:prstGeom prst="rect">
                <a:avLst/>
              </a:prstGeom>
            </p:spPr>
            <p:txBody>
              <a:bodyPr anchor="ctr" rtlCol="false" tIns="41436" lIns="41436" bIns="41436" rIns="41436"/>
              <a:lstStyle/>
              <a:p>
                <a:pPr algn="ctr">
                  <a:lnSpc>
                    <a:spcPts val="2659"/>
                  </a:lnSpc>
                </a:pPr>
              </a:p>
            </p:txBody>
          </p:sp>
        </p:grpSp>
        <p:sp>
          <p:nvSpPr>
            <p:cNvPr name="Freeform 31" id="31"/>
            <p:cNvSpPr/>
            <p:nvPr/>
          </p:nvSpPr>
          <p:spPr>
            <a:xfrm flipH="false" flipV="false" rot="0">
              <a:off x="269700" y="6428999"/>
              <a:ext cx="835956" cy="842080"/>
            </a:xfrm>
            <a:custGeom>
              <a:avLst/>
              <a:gdLst/>
              <a:ahLst/>
              <a:cxnLst/>
              <a:rect r="r" b="b" t="t" l="l"/>
              <a:pathLst>
                <a:path h="842080" w="835956">
                  <a:moveTo>
                    <a:pt x="0" y="0"/>
                  </a:moveTo>
                  <a:lnTo>
                    <a:pt x="835956" y="0"/>
                  </a:lnTo>
                  <a:lnTo>
                    <a:pt x="835956" y="842080"/>
                  </a:lnTo>
                  <a:lnTo>
                    <a:pt x="0" y="842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2" id="32"/>
            <p:cNvSpPr txBox="true"/>
            <p:nvPr/>
          </p:nvSpPr>
          <p:spPr>
            <a:xfrm rot="0">
              <a:off x="251751" y="6360926"/>
              <a:ext cx="871853" cy="989006"/>
            </a:xfrm>
            <a:prstGeom prst="rect">
              <a:avLst/>
            </a:prstGeom>
          </p:spPr>
          <p:txBody>
            <a:bodyPr anchor="t" rtlCol="false" tIns="0" lIns="0" bIns="0" rIns="0">
              <a:spAutoFit/>
            </a:bodyPr>
            <a:lstStyle/>
            <a:p>
              <a:pPr algn="ctr">
                <a:lnSpc>
                  <a:spcPts val="5709"/>
                </a:lnSpc>
              </a:pPr>
              <a:r>
                <a:rPr lang="en-US" sz="4078">
                  <a:solidFill>
                    <a:srgbClr val="04408F"/>
                  </a:solidFill>
                  <a:latin typeface="Arial Bold"/>
                </a:rPr>
                <a:t>4</a:t>
              </a:r>
            </a:p>
          </p:txBody>
        </p:sp>
        <p:sp>
          <p:nvSpPr>
            <p:cNvPr name="TextBox 33" id="33"/>
            <p:cNvSpPr txBox="true"/>
            <p:nvPr/>
          </p:nvSpPr>
          <p:spPr>
            <a:xfrm rot="0">
              <a:off x="2771322" y="6484490"/>
              <a:ext cx="8421471" cy="626322"/>
            </a:xfrm>
            <a:prstGeom prst="rect">
              <a:avLst/>
            </a:prstGeom>
          </p:spPr>
          <p:txBody>
            <a:bodyPr anchor="t" rtlCol="false" tIns="0" lIns="0" bIns="0" rIns="0">
              <a:spAutoFit/>
            </a:bodyPr>
            <a:lstStyle/>
            <a:p>
              <a:pPr>
                <a:lnSpc>
                  <a:spcPts val="3639"/>
                </a:lnSpc>
              </a:pPr>
              <a:r>
                <a:rPr lang="en-US" sz="2599">
                  <a:solidFill>
                    <a:srgbClr val="04408F"/>
                  </a:solidFill>
                  <a:latin typeface="Arial Bold"/>
                </a:rPr>
                <a:t>FURTHER DEVELOPMENT IDEAS</a:t>
              </a:r>
            </a:p>
          </p:txBody>
        </p:sp>
        <p:grpSp>
          <p:nvGrpSpPr>
            <p:cNvPr name="Group 34" id="34"/>
            <p:cNvGrpSpPr/>
            <p:nvPr/>
          </p:nvGrpSpPr>
          <p:grpSpPr>
            <a:xfrm rot="0">
              <a:off x="0" y="1600483"/>
              <a:ext cx="2381798" cy="1759693"/>
              <a:chOff x="0" y="0"/>
              <a:chExt cx="557512" cy="411895"/>
            </a:xfrm>
          </p:grpSpPr>
          <p:sp>
            <p:nvSpPr>
              <p:cNvPr name="Freeform 35" id="35"/>
              <p:cNvSpPr/>
              <p:nvPr/>
            </p:nvSpPr>
            <p:spPr>
              <a:xfrm flipH="false" flipV="false" rot="0">
                <a:off x="0" y="0"/>
                <a:ext cx="557512" cy="411895"/>
              </a:xfrm>
              <a:custGeom>
                <a:avLst/>
                <a:gdLst/>
                <a:ahLst/>
                <a:cxnLst/>
                <a:rect r="r" b="b" t="t" l="l"/>
                <a:pathLst>
                  <a:path h="411895" w="557512">
                    <a:moveTo>
                      <a:pt x="354312" y="0"/>
                    </a:moveTo>
                    <a:lnTo>
                      <a:pt x="0" y="0"/>
                    </a:lnTo>
                    <a:lnTo>
                      <a:pt x="0" y="411895"/>
                    </a:lnTo>
                    <a:lnTo>
                      <a:pt x="354312" y="411895"/>
                    </a:lnTo>
                    <a:lnTo>
                      <a:pt x="557512" y="205947"/>
                    </a:lnTo>
                    <a:lnTo>
                      <a:pt x="354312" y="0"/>
                    </a:lnTo>
                    <a:close/>
                  </a:path>
                </a:pathLst>
              </a:custGeom>
              <a:solidFill>
                <a:srgbClr val="04408F"/>
              </a:solidFill>
              <a:ln w="76200" cap="sq">
                <a:solidFill>
                  <a:srgbClr val="04408F"/>
                </a:solidFill>
                <a:prstDash val="solid"/>
                <a:miter/>
              </a:ln>
            </p:spPr>
          </p:sp>
          <p:sp>
            <p:nvSpPr>
              <p:cNvPr name="TextBox 36" id="36"/>
              <p:cNvSpPr txBox="true"/>
              <p:nvPr/>
            </p:nvSpPr>
            <p:spPr>
              <a:xfrm>
                <a:off x="0" y="-38100"/>
                <a:ext cx="698500" cy="444500"/>
              </a:xfrm>
              <a:prstGeom prst="rect">
                <a:avLst/>
              </a:prstGeom>
            </p:spPr>
            <p:txBody>
              <a:bodyPr anchor="ctr" rtlCol="false" tIns="41436" lIns="41436" bIns="41436" rIns="41436"/>
              <a:lstStyle/>
              <a:p>
                <a:pPr algn="ctr">
                  <a:lnSpc>
                    <a:spcPts val="2659"/>
                  </a:lnSpc>
                </a:pPr>
              </a:p>
            </p:txBody>
          </p:sp>
        </p:grpSp>
        <p:sp>
          <p:nvSpPr>
            <p:cNvPr name="Freeform 37" id="37"/>
            <p:cNvSpPr/>
            <p:nvPr/>
          </p:nvSpPr>
          <p:spPr>
            <a:xfrm flipH="false" flipV="false" rot="0">
              <a:off x="269700" y="2019863"/>
              <a:ext cx="835956" cy="842080"/>
            </a:xfrm>
            <a:custGeom>
              <a:avLst/>
              <a:gdLst/>
              <a:ahLst/>
              <a:cxnLst/>
              <a:rect r="r" b="b" t="t" l="l"/>
              <a:pathLst>
                <a:path h="842080" w="835956">
                  <a:moveTo>
                    <a:pt x="0" y="0"/>
                  </a:moveTo>
                  <a:lnTo>
                    <a:pt x="835956" y="0"/>
                  </a:lnTo>
                  <a:lnTo>
                    <a:pt x="835956" y="842080"/>
                  </a:lnTo>
                  <a:lnTo>
                    <a:pt x="0" y="842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8" id="38"/>
            <p:cNvSpPr txBox="true"/>
            <p:nvPr/>
          </p:nvSpPr>
          <p:spPr>
            <a:xfrm rot="0">
              <a:off x="251751" y="1951790"/>
              <a:ext cx="871853" cy="989006"/>
            </a:xfrm>
            <a:prstGeom prst="rect">
              <a:avLst/>
            </a:prstGeom>
          </p:spPr>
          <p:txBody>
            <a:bodyPr anchor="t" rtlCol="false" tIns="0" lIns="0" bIns="0" rIns="0">
              <a:spAutoFit/>
            </a:bodyPr>
            <a:lstStyle/>
            <a:p>
              <a:pPr algn="ctr">
                <a:lnSpc>
                  <a:spcPts val="5709"/>
                </a:lnSpc>
              </a:pPr>
              <a:r>
                <a:rPr lang="en-US" sz="4078">
                  <a:solidFill>
                    <a:srgbClr val="04408F"/>
                  </a:solidFill>
                  <a:latin typeface="Arial Bold"/>
                </a:rPr>
                <a:t>2</a:t>
              </a:r>
            </a:p>
          </p:txBody>
        </p:sp>
      </p:grpSp>
      <p:sp>
        <p:nvSpPr>
          <p:cNvPr name="Freeform 39" id="39"/>
          <p:cNvSpPr/>
          <p:nvPr/>
        </p:nvSpPr>
        <p:spPr>
          <a:xfrm flipH="false" flipV="false" rot="0">
            <a:off x="-180784" y="-114091"/>
            <a:ext cx="9324784" cy="10515182"/>
          </a:xfrm>
          <a:custGeom>
            <a:avLst/>
            <a:gdLst/>
            <a:ahLst/>
            <a:cxnLst/>
            <a:rect r="r" b="b" t="t" l="l"/>
            <a:pathLst>
              <a:path h="10515182" w="9324784">
                <a:moveTo>
                  <a:pt x="0" y="0"/>
                </a:moveTo>
                <a:lnTo>
                  <a:pt x="9324784" y="0"/>
                </a:lnTo>
                <a:lnTo>
                  <a:pt x="9324784" y="10515182"/>
                </a:lnTo>
                <a:lnTo>
                  <a:pt x="0" y="10515182"/>
                </a:lnTo>
                <a:lnTo>
                  <a:pt x="0" y="0"/>
                </a:lnTo>
                <a:close/>
              </a:path>
            </a:pathLst>
          </a:custGeom>
          <a:blipFill>
            <a:blip r:embed="rId4"/>
            <a:stretch>
              <a:fillRect l="0" t="0" r="0" b="0"/>
            </a:stretch>
          </a:blipFill>
        </p:spPr>
      </p:sp>
      <p:sp>
        <p:nvSpPr>
          <p:cNvPr name="TextBox 40" id="40"/>
          <p:cNvSpPr txBox="true"/>
          <p:nvPr/>
        </p:nvSpPr>
        <p:spPr>
          <a:xfrm rot="0">
            <a:off x="10431169" y="676275"/>
            <a:ext cx="6356300" cy="1731016"/>
          </a:xfrm>
          <a:prstGeom prst="rect">
            <a:avLst/>
          </a:prstGeom>
        </p:spPr>
        <p:txBody>
          <a:bodyPr anchor="t" rtlCol="false" tIns="0" lIns="0" bIns="0" rIns="0">
            <a:spAutoFit/>
          </a:bodyPr>
          <a:lstStyle/>
          <a:p>
            <a:pPr algn="ctr">
              <a:lnSpc>
                <a:spcPts val="12739"/>
              </a:lnSpc>
            </a:pPr>
            <a:r>
              <a:rPr lang="en-US" sz="9099">
                <a:solidFill>
                  <a:srgbClr val="04408F"/>
                </a:solidFill>
                <a:latin typeface="Arial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887" y="-87742"/>
            <a:ext cx="9288887" cy="10462483"/>
          </a:xfrm>
          <a:custGeom>
            <a:avLst/>
            <a:gdLst/>
            <a:ahLst/>
            <a:cxnLst/>
            <a:rect r="r" b="b" t="t" l="l"/>
            <a:pathLst>
              <a:path h="10462483" w="9288887">
                <a:moveTo>
                  <a:pt x="0" y="0"/>
                </a:moveTo>
                <a:lnTo>
                  <a:pt x="9288887" y="0"/>
                </a:lnTo>
                <a:lnTo>
                  <a:pt x="9288887" y="10462484"/>
                </a:lnTo>
                <a:lnTo>
                  <a:pt x="0" y="10462484"/>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7385942" y="2835038"/>
            <a:ext cx="991705" cy="987832"/>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2221" t="0" r="-12221" b="0"/>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0500A"/>
            </a:solidFill>
          </p:spPr>
        </p:sp>
      </p:grpSp>
      <p:sp>
        <p:nvSpPr>
          <p:cNvPr name="Freeform 6" id="6"/>
          <p:cNvSpPr/>
          <p:nvPr/>
        </p:nvSpPr>
        <p:spPr>
          <a:xfrm flipH="false" flipV="false" rot="0">
            <a:off x="5046153" y="325376"/>
            <a:ext cx="3542122" cy="3032942"/>
          </a:xfrm>
          <a:custGeom>
            <a:avLst/>
            <a:gdLst/>
            <a:ahLst/>
            <a:cxnLst/>
            <a:rect r="r" b="b" t="t" l="l"/>
            <a:pathLst>
              <a:path h="3032942" w="3542122">
                <a:moveTo>
                  <a:pt x="0" y="0"/>
                </a:moveTo>
                <a:lnTo>
                  <a:pt x="3542122" y="0"/>
                </a:lnTo>
                <a:lnTo>
                  <a:pt x="3542122" y="3032942"/>
                </a:lnTo>
                <a:lnTo>
                  <a:pt x="0" y="3032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167893" y="939018"/>
            <a:ext cx="3298642" cy="420370"/>
          </a:xfrm>
          <a:prstGeom prst="rect">
            <a:avLst/>
          </a:prstGeom>
        </p:spPr>
        <p:txBody>
          <a:bodyPr anchor="t" rtlCol="false" tIns="0" lIns="0" bIns="0" rIns="0">
            <a:spAutoFit/>
          </a:bodyPr>
          <a:lstStyle/>
          <a:p>
            <a:pPr algn="ctr">
              <a:lnSpc>
                <a:spcPts val="3080"/>
              </a:lnSpc>
            </a:pPr>
            <a:r>
              <a:rPr lang="en-US" sz="2200">
                <a:solidFill>
                  <a:srgbClr val="04408F"/>
                </a:solidFill>
                <a:latin typeface="Arial Bold"/>
              </a:rPr>
              <a:t>INVENTORY NEEDED:</a:t>
            </a:r>
          </a:p>
        </p:txBody>
      </p:sp>
      <p:sp>
        <p:nvSpPr>
          <p:cNvPr name="TextBox 8" id="8"/>
          <p:cNvSpPr txBox="true"/>
          <p:nvPr/>
        </p:nvSpPr>
        <p:spPr>
          <a:xfrm rot="0">
            <a:off x="5892322" y="1414597"/>
            <a:ext cx="2145174" cy="1146810"/>
          </a:xfrm>
          <a:prstGeom prst="rect">
            <a:avLst/>
          </a:prstGeom>
        </p:spPr>
        <p:txBody>
          <a:bodyPr anchor="t" rtlCol="false" tIns="0" lIns="0" bIns="0" rIns="0">
            <a:spAutoFit/>
          </a:bodyPr>
          <a:lstStyle/>
          <a:p>
            <a:pPr algn="just" marL="453392" indent="-226696" lvl="1">
              <a:lnSpc>
                <a:spcPts val="2940"/>
              </a:lnSpc>
              <a:buFont typeface="Arial"/>
              <a:buChar char="•"/>
            </a:pPr>
            <a:r>
              <a:rPr lang="en-US" sz="2100">
                <a:solidFill>
                  <a:srgbClr val="1F1A17"/>
                </a:solidFill>
                <a:latin typeface="Arial Bold"/>
              </a:rPr>
              <a:t>MONEY</a:t>
            </a:r>
          </a:p>
          <a:p>
            <a:pPr algn="just" marL="453392" indent="-226696" lvl="1">
              <a:lnSpc>
                <a:spcPts val="2940"/>
              </a:lnSpc>
              <a:buFont typeface="Arial"/>
              <a:buChar char="•"/>
            </a:pPr>
            <a:r>
              <a:rPr lang="en-US" sz="2100">
                <a:solidFill>
                  <a:srgbClr val="1F1A17"/>
                </a:solidFill>
                <a:latin typeface="Arial Bold"/>
              </a:rPr>
              <a:t>FUEL</a:t>
            </a:r>
          </a:p>
          <a:p>
            <a:pPr algn="just" marL="453392" indent="-226696" lvl="1">
              <a:lnSpc>
                <a:spcPts val="2940"/>
              </a:lnSpc>
              <a:buFont typeface="Arial"/>
              <a:buChar char="•"/>
            </a:pPr>
            <a:r>
              <a:rPr lang="en-US" sz="2100">
                <a:solidFill>
                  <a:srgbClr val="1F1A17"/>
                </a:solidFill>
                <a:latin typeface="Arial Bold"/>
              </a:rPr>
              <a:t>WEAPONS</a:t>
            </a:r>
          </a:p>
        </p:txBody>
      </p:sp>
      <p:grpSp>
        <p:nvGrpSpPr>
          <p:cNvPr name="Group 9" id="9"/>
          <p:cNvGrpSpPr>
            <a:grpSpLocks noChangeAspect="true"/>
          </p:cNvGrpSpPr>
          <p:nvPr/>
        </p:nvGrpSpPr>
        <p:grpSpPr>
          <a:xfrm rot="0">
            <a:off x="403997" y="695098"/>
            <a:ext cx="1249407" cy="124940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8312" t="0" r="-45397" b="0"/>
              </a:stretch>
            </a:blipFill>
          </p:spPr>
        </p:sp>
      </p:grpSp>
      <p:sp>
        <p:nvSpPr>
          <p:cNvPr name="TextBox 11" id="11"/>
          <p:cNvSpPr txBox="true"/>
          <p:nvPr/>
        </p:nvSpPr>
        <p:spPr>
          <a:xfrm rot="0">
            <a:off x="9817976" y="2038519"/>
            <a:ext cx="7918237" cy="1784350"/>
          </a:xfrm>
          <a:prstGeom prst="rect">
            <a:avLst/>
          </a:prstGeom>
        </p:spPr>
        <p:txBody>
          <a:bodyPr anchor="t" rtlCol="false" tIns="0" lIns="0" bIns="0" rIns="0">
            <a:spAutoFit/>
          </a:bodyPr>
          <a:lstStyle/>
          <a:p>
            <a:pPr>
              <a:lnSpc>
                <a:spcPts val="3499"/>
              </a:lnSpc>
            </a:pPr>
            <a:r>
              <a:rPr lang="en-US" sz="2499">
                <a:solidFill>
                  <a:srgbClr val="1F1A17"/>
                </a:solidFill>
                <a:latin typeface="Arial"/>
              </a:rPr>
              <a:t>In 2025, Earth's environment is in crisis, causing a strange virus turned people into zombies. The player will play as a hero from Finland to rescue people in other trapped airports.</a:t>
            </a:r>
          </a:p>
        </p:txBody>
      </p:sp>
      <p:sp>
        <p:nvSpPr>
          <p:cNvPr name="TextBox 12" id="12"/>
          <p:cNvSpPr txBox="true"/>
          <p:nvPr/>
        </p:nvSpPr>
        <p:spPr>
          <a:xfrm rot="0">
            <a:off x="8787611" y="532264"/>
            <a:ext cx="9978966" cy="1412236"/>
          </a:xfrm>
          <a:prstGeom prst="rect">
            <a:avLst/>
          </a:prstGeom>
        </p:spPr>
        <p:txBody>
          <a:bodyPr anchor="t" rtlCol="false" tIns="0" lIns="0" bIns="0" rIns="0">
            <a:spAutoFit/>
          </a:bodyPr>
          <a:lstStyle/>
          <a:p>
            <a:pPr algn="ctr">
              <a:lnSpc>
                <a:spcPts val="10360"/>
              </a:lnSpc>
            </a:pPr>
            <a:r>
              <a:rPr lang="en-US" sz="7400">
                <a:solidFill>
                  <a:srgbClr val="04408F"/>
                </a:solidFill>
                <a:latin typeface="Arial Bold"/>
              </a:rPr>
              <a:t>GAME IDEA</a:t>
            </a:r>
          </a:p>
        </p:txBody>
      </p:sp>
      <p:sp>
        <p:nvSpPr>
          <p:cNvPr name="TextBox 13" id="13"/>
          <p:cNvSpPr txBox="true"/>
          <p:nvPr/>
        </p:nvSpPr>
        <p:spPr>
          <a:xfrm rot="0">
            <a:off x="9144000" y="4416425"/>
            <a:ext cx="8602561" cy="5057775"/>
          </a:xfrm>
          <a:prstGeom prst="rect">
            <a:avLst/>
          </a:prstGeom>
        </p:spPr>
        <p:txBody>
          <a:bodyPr anchor="t" rtlCol="false" tIns="0" lIns="0" bIns="0" rIns="0">
            <a:spAutoFit/>
          </a:bodyPr>
          <a:lstStyle/>
          <a:p>
            <a:pPr marL="539749" indent="-269875" lvl="1">
              <a:lnSpc>
                <a:spcPts val="2699"/>
              </a:lnSpc>
              <a:buFont typeface="Arial"/>
              <a:buChar char="•"/>
            </a:pPr>
            <a:r>
              <a:rPr lang="en-US" sz="2499">
                <a:solidFill>
                  <a:srgbClr val="04408F"/>
                </a:solidFill>
                <a:latin typeface="Arial Bold"/>
              </a:rPr>
              <a:t>Rescue the World:</a:t>
            </a:r>
            <a:r>
              <a:rPr lang="en-US" sz="2499">
                <a:solidFill>
                  <a:srgbClr val="04408F"/>
                </a:solidFill>
                <a:latin typeface="Arial"/>
              </a:rPr>
              <a:t> </a:t>
            </a:r>
            <a:r>
              <a:rPr lang="en-US" sz="2499">
                <a:solidFill>
                  <a:srgbClr val="000000"/>
                </a:solidFill>
                <a:latin typeface="Arial"/>
              </a:rPr>
              <a:t>Save survivors in different countries.</a:t>
            </a:r>
          </a:p>
          <a:p>
            <a:pPr>
              <a:lnSpc>
                <a:spcPts val="2699"/>
              </a:lnSpc>
            </a:pPr>
            <a:r>
              <a:rPr lang="en-US" sz="2499">
                <a:solidFill>
                  <a:srgbClr val="000000"/>
                </a:solidFill>
                <a:latin typeface="Arial"/>
              </a:rPr>
              <a:t> </a:t>
            </a:r>
          </a:p>
          <a:p>
            <a:pPr marL="539749" indent="-269875" lvl="1">
              <a:lnSpc>
                <a:spcPts val="2699"/>
              </a:lnSpc>
              <a:buFont typeface="Arial"/>
              <a:buChar char="•"/>
            </a:pPr>
            <a:r>
              <a:rPr lang="en-US" sz="2499">
                <a:solidFill>
                  <a:srgbClr val="04408F"/>
                </a:solidFill>
                <a:latin typeface="Arial Bold"/>
              </a:rPr>
              <a:t>Manage Resources</a:t>
            </a:r>
            <a:r>
              <a:rPr lang="en-US" sz="2499">
                <a:solidFill>
                  <a:srgbClr val="04408F"/>
                </a:solidFill>
                <a:latin typeface="Arial"/>
              </a:rPr>
              <a:t>: </a:t>
            </a:r>
            <a:r>
              <a:rPr lang="en-US" sz="2499">
                <a:solidFill>
                  <a:srgbClr val="000000"/>
                </a:solidFill>
                <a:latin typeface="Arial"/>
              </a:rPr>
              <a:t>Need money, fuel, and weapons to complete the mission </a:t>
            </a:r>
          </a:p>
          <a:p>
            <a:pPr>
              <a:lnSpc>
                <a:spcPts val="2699"/>
              </a:lnSpc>
            </a:pPr>
            <a:r>
              <a:rPr lang="en-US" sz="2499">
                <a:solidFill>
                  <a:srgbClr val="04408F"/>
                </a:solidFill>
                <a:latin typeface="Arial"/>
              </a:rPr>
              <a:t>     </a:t>
            </a:r>
          </a:p>
          <a:p>
            <a:pPr marL="539749" indent="-269875" lvl="1">
              <a:lnSpc>
                <a:spcPts val="2699"/>
              </a:lnSpc>
              <a:buFont typeface="Arial"/>
              <a:buChar char="•"/>
            </a:pPr>
            <a:r>
              <a:rPr lang="en-US" sz="2499">
                <a:solidFill>
                  <a:srgbClr val="04408F"/>
                </a:solidFill>
                <a:latin typeface="Arial Bold"/>
              </a:rPr>
              <a:t>Face Challenges:</a:t>
            </a:r>
            <a:r>
              <a:rPr lang="en-US" sz="2499">
                <a:solidFill>
                  <a:srgbClr val="04408F"/>
                </a:solidFill>
                <a:latin typeface="Arial"/>
              </a:rPr>
              <a:t> </a:t>
            </a:r>
            <a:r>
              <a:rPr lang="en-US" sz="2499">
                <a:solidFill>
                  <a:srgbClr val="1F1A17"/>
                </a:solidFill>
                <a:latin typeface="Arial"/>
              </a:rPr>
              <a:t>Each city has a different missions with random difficulty levels.</a:t>
            </a:r>
          </a:p>
          <a:p>
            <a:pPr>
              <a:lnSpc>
                <a:spcPts val="2699"/>
              </a:lnSpc>
            </a:pPr>
          </a:p>
          <a:p>
            <a:pPr marL="539749" indent="-269875" lvl="1">
              <a:lnSpc>
                <a:spcPts val="2699"/>
              </a:lnSpc>
              <a:buFont typeface="Arial"/>
              <a:buChar char="•"/>
            </a:pPr>
            <a:r>
              <a:rPr lang="en-US" sz="2499">
                <a:solidFill>
                  <a:srgbClr val="04408F"/>
                </a:solidFill>
                <a:latin typeface="Arial Bold"/>
              </a:rPr>
              <a:t>Earn Rewards</a:t>
            </a:r>
            <a:r>
              <a:rPr lang="en-US" sz="2499">
                <a:solidFill>
                  <a:srgbClr val="04408F"/>
                </a:solidFill>
                <a:latin typeface="Arial"/>
              </a:rPr>
              <a:t>: </a:t>
            </a:r>
            <a:r>
              <a:rPr lang="en-US" sz="2499">
                <a:solidFill>
                  <a:srgbClr val="000000"/>
                </a:solidFill>
                <a:latin typeface="Arial"/>
              </a:rPr>
              <a:t>Completing missions gives the player more money and weapons.</a:t>
            </a:r>
          </a:p>
          <a:p>
            <a:pPr>
              <a:lnSpc>
                <a:spcPts val="2699"/>
              </a:lnSpc>
            </a:pPr>
          </a:p>
          <a:p>
            <a:pPr marL="539749" indent="-269875" lvl="1">
              <a:lnSpc>
                <a:spcPts val="2699"/>
              </a:lnSpc>
              <a:buFont typeface="Arial"/>
              <a:buChar char="•"/>
            </a:pPr>
            <a:r>
              <a:rPr lang="en-US" sz="2499">
                <a:solidFill>
                  <a:srgbClr val="04408F"/>
                </a:solidFill>
                <a:latin typeface="Arial Bold"/>
              </a:rPr>
              <a:t>Unlock the Final Challenge</a:t>
            </a:r>
            <a:r>
              <a:rPr lang="en-US" sz="2499">
                <a:solidFill>
                  <a:srgbClr val="04408F"/>
                </a:solidFill>
                <a:latin typeface="Arial"/>
              </a:rPr>
              <a:t>: </a:t>
            </a:r>
            <a:r>
              <a:rPr lang="en-US" sz="2499">
                <a:solidFill>
                  <a:srgbClr val="000000"/>
                </a:solidFill>
                <a:latin typeface="Arial"/>
              </a:rPr>
              <a:t>Collect enough weapons to go to </a:t>
            </a:r>
            <a:r>
              <a:rPr lang="en-US" sz="2499">
                <a:solidFill>
                  <a:srgbClr val="000000"/>
                </a:solidFill>
                <a:latin typeface="Arial Bold"/>
              </a:rPr>
              <a:t>Madrid</a:t>
            </a:r>
            <a:r>
              <a:rPr lang="en-US" sz="2499">
                <a:solidFill>
                  <a:srgbClr val="000000"/>
                </a:solidFill>
                <a:latin typeface="Arial"/>
              </a:rPr>
              <a:t>. Completing the mission then gets huge rewards and becomes a hero. </a:t>
            </a:r>
          </a:p>
          <a:p>
            <a:pPr>
              <a:lnSpc>
                <a:spcPts val="2699"/>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12115" y="3540042"/>
            <a:ext cx="543560" cy="196660"/>
          </a:xfrm>
          <a:prstGeom prst="rect">
            <a:avLst/>
          </a:prstGeom>
        </p:spPr>
        <p:txBody>
          <a:bodyPr anchor="t" rtlCol="false" tIns="0" lIns="0" bIns="0" rIns="0">
            <a:spAutoFit/>
          </a:bodyPr>
          <a:lstStyle/>
          <a:p>
            <a:pPr algn="l">
              <a:lnSpc>
                <a:spcPts val="1596"/>
              </a:lnSpc>
            </a:pPr>
            <a:r>
              <a:rPr lang="en-US" sz="1140">
                <a:solidFill>
                  <a:srgbClr val="000000"/>
                </a:solidFill>
                <a:latin typeface="Cambria"/>
              </a:rPr>
              <a:t>False</a:t>
            </a:r>
          </a:p>
        </p:txBody>
      </p:sp>
      <p:grpSp>
        <p:nvGrpSpPr>
          <p:cNvPr name="Group 3" id="3"/>
          <p:cNvGrpSpPr/>
          <p:nvPr/>
        </p:nvGrpSpPr>
        <p:grpSpPr>
          <a:xfrm rot="0">
            <a:off x="3610432" y="3834927"/>
            <a:ext cx="561708" cy="223275"/>
            <a:chOff x="0" y="0"/>
            <a:chExt cx="147939" cy="58805"/>
          </a:xfrm>
        </p:grpSpPr>
        <p:sp>
          <p:nvSpPr>
            <p:cNvPr name="Freeform 4" id="4"/>
            <p:cNvSpPr/>
            <p:nvPr/>
          </p:nvSpPr>
          <p:spPr>
            <a:xfrm flipH="false" flipV="false" rot="0">
              <a:off x="0" y="0"/>
              <a:ext cx="147939" cy="58805"/>
            </a:xfrm>
            <a:custGeom>
              <a:avLst/>
              <a:gdLst/>
              <a:ahLst/>
              <a:cxnLst/>
              <a:rect r="r" b="b" t="t" l="l"/>
              <a:pathLst>
                <a:path h="58805" w="147939">
                  <a:moveTo>
                    <a:pt x="0" y="0"/>
                  </a:moveTo>
                  <a:lnTo>
                    <a:pt x="147939" y="0"/>
                  </a:lnTo>
                  <a:lnTo>
                    <a:pt x="147939" y="58805"/>
                  </a:lnTo>
                  <a:lnTo>
                    <a:pt x="0" y="58805"/>
                  </a:lnTo>
                  <a:close/>
                </a:path>
              </a:pathLst>
            </a:custGeom>
            <a:solidFill>
              <a:srgbClr val="FFFFF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AutoShape 6" id="6"/>
          <p:cNvSpPr/>
          <p:nvPr/>
        </p:nvSpPr>
        <p:spPr>
          <a:xfrm>
            <a:off x="3644296" y="3815877"/>
            <a:ext cx="527843" cy="0"/>
          </a:xfrm>
          <a:prstGeom prst="line">
            <a:avLst/>
          </a:prstGeom>
          <a:ln cap="flat" w="38100">
            <a:solidFill>
              <a:srgbClr val="000000"/>
            </a:solidFill>
            <a:prstDash val="solid"/>
            <a:headEnd type="none" len="sm" w="sm"/>
            <a:tailEnd type="arrow" len="sm" w="med"/>
          </a:ln>
        </p:spPr>
      </p:sp>
      <p:sp>
        <p:nvSpPr>
          <p:cNvPr name="TextBox 7" id="7"/>
          <p:cNvSpPr txBox="true"/>
          <p:nvPr/>
        </p:nvSpPr>
        <p:spPr>
          <a:xfrm rot="0">
            <a:off x="14768226" y="1113806"/>
            <a:ext cx="3187169" cy="486614"/>
          </a:xfrm>
          <a:prstGeom prst="rect">
            <a:avLst/>
          </a:prstGeom>
        </p:spPr>
        <p:txBody>
          <a:bodyPr anchor="t" rtlCol="false" tIns="0" lIns="0" bIns="0" rIns="0">
            <a:spAutoFit/>
          </a:bodyPr>
          <a:lstStyle/>
          <a:p>
            <a:pPr algn="r">
              <a:lnSpc>
                <a:spcPts val="3128"/>
              </a:lnSpc>
            </a:pPr>
            <a:r>
              <a:rPr lang="en-US" sz="3300">
                <a:solidFill>
                  <a:srgbClr val="1C7DC0"/>
                </a:solidFill>
                <a:latin typeface="Arial Bold"/>
              </a:rPr>
              <a:t>FLOWCHART</a:t>
            </a:r>
          </a:p>
        </p:txBody>
      </p:sp>
      <p:grpSp>
        <p:nvGrpSpPr>
          <p:cNvPr name="Group 8" id="8"/>
          <p:cNvGrpSpPr/>
          <p:nvPr/>
        </p:nvGrpSpPr>
        <p:grpSpPr>
          <a:xfrm rot="0">
            <a:off x="12378999" y="1237631"/>
            <a:ext cx="2285668" cy="1351247"/>
            <a:chOff x="0" y="0"/>
            <a:chExt cx="601987" cy="355884"/>
          </a:xfrm>
        </p:grpSpPr>
        <p:sp>
          <p:nvSpPr>
            <p:cNvPr name="Freeform 9" id="9"/>
            <p:cNvSpPr/>
            <p:nvPr/>
          </p:nvSpPr>
          <p:spPr>
            <a:xfrm flipH="false" flipV="false" rot="0">
              <a:off x="0" y="0"/>
              <a:ext cx="601987" cy="355884"/>
            </a:xfrm>
            <a:custGeom>
              <a:avLst/>
              <a:gdLst/>
              <a:ahLst/>
              <a:cxnLst/>
              <a:rect r="r" b="b" t="t" l="l"/>
              <a:pathLst>
                <a:path h="355884" w="601987">
                  <a:moveTo>
                    <a:pt x="0" y="0"/>
                  </a:moveTo>
                  <a:lnTo>
                    <a:pt x="601987" y="0"/>
                  </a:lnTo>
                  <a:lnTo>
                    <a:pt x="601987" y="355884"/>
                  </a:lnTo>
                  <a:lnTo>
                    <a:pt x="0" y="355884"/>
                  </a:lnTo>
                  <a:close/>
                </a:path>
              </a:pathLst>
            </a:custGeom>
            <a:solidFill>
              <a:srgbClr val="AFDDFF"/>
            </a:solidFill>
            <a:ln w="19050" cap="sq">
              <a:solidFill>
                <a:srgbClr val="000000"/>
              </a:solidFill>
              <a:prstDash val="sysDot"/>
              <a:miter/>
            </a:ln>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11" id="11"/>
          <p:cNvGrpSpPr/>
          <p:nvPr/>
        </p:nvGrpSpPr>
        <p:grpSpPr>
          <a:xfrm rot="0">
            <a:off x="10105302" y="8747356"/>
            <a:ext cx="2285668" cy="1351247"/>
            <a:chOff x="0" y="0"/>
            <a:chExt cx="601987" cy="355884"/>
          </a:xfrm>
        </p:grpSpPr>
        <p:sp>
          <p:nvSpPr>
            <p:cNvPr name="Freeform 12" id="12"/>
            <p:cNvSpPr/>
            <p:nvPr/>
          </p:nvSpPr>
          <p:spPr>
            <a:xfrm flipH="false" flipV="false" rot="0">
              <a:off x="0" y="0"/>
              <a:ext cx="601987" cy="355884"/>
            </a:xfrm>
            <a:custGeom>
              <a:avLst/>
              <a:gdLst/>
              <a:ahLst/>
              <a:cxnLst/>
              <a:rect r="r" b="b" t="t" l="l"/>
              <a:pathLst>
                <a:path h="355884" w="601987">
                  <a:moveTo>
                    <a:pt x="0" y="0"/>
                  </a:moveTo>
                  <a:lnTo>
                    <a:pt x="601987" y="0"/>
                  </a:lnTo>
                  <a:lnTo>
                    <a:pt x="601987" y="355884"/>
                  </a:lnTo>
                  <a:lnTo>
                    <a:pt x="0" y="355884"/>
                  </a:lnTo>
                  <a:close/>
                </a:path>
              </a:pathLst>
            </a:custGeom>
            <a:solidFill>
              <a:srgbClr val="AFDDFF"/>
            </a:solidFill>
            <a:ln w="19050" cap="sq">
              <a:solidFill>
                <a:srgbClr val="000000"/>
              </a:solidFill>
              <a:prstDash val="sysDot"/>
              <a:miter/>
            </a:ln>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14" id="14"/>
          <p:cNvGrpSpPr/>
          <p:nvPr/>
        </p:nvGrpSpPr>
        <p:grpSpPr>
          <a:xfrm rot="0">
            <a:off x="13862608" y="8321422"/>
            <a:ext cx="1083629" cy="501469"/>
            <a:chOff x="0" y="0"/>
            <a:chExt cx="285400" cy="132074"/>
          </a:xfrm>
        </p:grpSpPr>
        <p:sp>
          <p:nvSpPr>
            <p:cNvPr name="Freeform 15" id="15"/>
            <p:cNvSpPr/>
            <p:nvPr/>
          </p:nvSpPr>
          <p:spPr>
            <a:xfrm flipH="false" flipV="false" rot="0">
              <a:off x="0" y="0"/>
              <a:ext cx="285400" cy="132074"/>
            </a:xfrm>
            <a:custGeom>
              <a:avLst/>
              <a:gdLst/>
              <a:ahLst/>
              <a:cxnLst/>
              <a:rect r="r" b="b" t="t" l="l"/>
              <a:pathLst>
                <a:path h="132074" w="285400">
                  <a:moveTo>
                    <a:pt x="0" y="0"/>
                  </a:moveTo>
                  <a:lnTo>
                    <a:pt x="285400" y="0"/>
                  </a:lnTo>
                  <a:lnTo>
                    <a:pt x="285400" y="132074"/>
                  </a:lnTo>
                  <a:lnTo>
                    <a:pt x="0" y="132074"/>
                  </a:lnTo>
                  <a:close/>
                </a:path>
              </a:pathLst>
            </a:custGeom>
            <a:solidFill>
              <a:srgbClr val="D9D9D9"/>
            </a:solidFill>
            <a:ln w="19050" cap="sq">
              <a:solidFill>
                <a:srgbClr val="000000"/>
              </a:solidFill>
              <a:prstDash val="sysDot"/>
              <a:miter/>
            </a:ln>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17" id="17"/>
          <p:cNvGrpSpPr/>
          <p:nvPr/>
        </p:nvGrpSpPr>
        <p:grpSpPr>
          <a:xfrm rot="0">
            <a:off x="16056140" y="2968795"/>
            <a:ext cx="1052846" cy="492674"/>
            <a:chOff x="0" y="0"/>
            <a:chExt cx="277293" cy="129758"/>
          </a:xfrm>
        </p:grpSpPr>
        <p:sp>
          <p:nvSpPr>
            <p:cNvPr name="Freeform 18" id="18"/>
            <p:cNvSpPr/>
            <p:nvPr/>
          </p:nvSpPr>
          <p:spPr>
            <a:xfrm flipH="false" flipV="false" rot="0">
              <a:off x="0" y="0"/>
              <a:ext cx="277293" cy="129758"/>
            </a:xfrm>
            <a:custGeom>
              <a:avLst/>
              <a:gdLst/>
              <a:ahLst/>
              <a:cxnLst/>
              <a:rect r="r" b="b" t="t" l="l"/>
              <a:pathLst>
                <a:path h="129758" w="277293">
                  <a:moveTo>
                    <a:pt x="0" y="0"/>
                  </a:moveTo>
                  <a:lnTo>
                    <a:pt x="277293" y="0"/>
                  </a:lnTo>
                  <a:lnTo>
                    <a:pt x="277293" y="129758"/>
                  </a:lnTo>
                  <a:lnTo>
                    <a:pt x="0" y="129758"/>
                  </a:lnTo>
                  <a:close/>
                </a:path>
              </a:pathLst>
            </a:custGeom>
            <a:solidFill>
              <a:srgbClr val="D9D9D9"/>
            </a:solidFill>
            <a:ln w="19050" cap="sq">
              <a:solidFill>
                <a:srgbClr val="000000"/>
              </a:solidFill>
              <a:prstDash val="sysDot"/>
              <a:miter/>
            </a:ln>
          </p:spPr>
        </p:sp>
        <p:sp>
          <p:nvSpPr>
            <p:cNvPr name="TextBox 19" id="19"/>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20" id="20"/>
          <p:cNvGrpSpPr/>
          <p:nvPr/>
        </p:nvGrpSpPr>
        <p:grpSpPr>
          <a:xfrm rot="0">
            <a:off x="1210528" y="4001343"/>
            <a:ext cx="1301979" cy="731384"/>
            <a:chOff x="0" y="0"/>
            <a:chExt cx="342908" cy="192628"/>
          </a:xfrm>
        </p:grpSpPr>
        <p:sp>
          <p:nvSpPr>
            <p:cNvPr name="Freeform 21" id="21"/>
            <p:cNvSpPr/>
            <p:nvPr/>
          </p:nvSpPr>
          <p:spPr>
            <a:xfrm flipH="false" flipV="false" rot="0">
              <a:off x="0" y="0"/>
              <a:ext cx="342908" cy="192628"/>
            </a:xfrm>
            <a:custGeom>
              <a:avLst/>
              <a:gdLst/>
              <a:ahLst/>
              <a:cxnLst/>
              <a:rect r="r" b="b" t="t" l="l"/>
              <a:pathLst>
                <a:path h="192628" w="342908">
                  <a:moveTo>
                    <a:pt x="0" y="0"/>
                  </a:moveTo>
                  <a:lnTo>
                    <a:pt x="342908" y="0"/>
                  </a:lnTo>
                  <a:lnTo>
                    <a:pt x="342908" y="192628"/>
                  </a:lnTo>
                  <a:lnTo>
                    <a:pt x="0" y="192628"/>
                  </a:lnTo>
                  <a:close/>
                </a:path>
              </a:pathLst>
            </a:custGeom>
            <a:solidFill>
              <a:srgbClr val="7DC8FF"/>
            </a:solidFill>
            <a:ln w="38100" cap="sq">
              <a:solidFill>
                <a:srgbClr val="000000"/>
              </a:solidFill>
              <a:prstDash val="lgDash"/>
              <a:miter/>
            </a:ln>
          </p:spPr>
        </p:sp>
        <p:sp>
          <p:nvSpPr>
            <p:cNvPr name="TextBox 22" id="22"/>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23" id="23"/>
          <p:cNvGrpSpPr/>
          <p:nvPr/>
        </p:nvGrpSpPr>
        <p:grpSpPr>
          <a:xfrm rot="0">
            <a:off x="5735854" y="169135"/>
            <a:ext cx="2743208" cy="859565"/>
            <a:chOff x="0" y="0"/>
            <a:chExt cx="722491" cy="226388"/>
          </a:xfrm>
        </p:grpSpPr>
        <p:sp>
          <p:nvSpPr>
            <p:cNvPr name="Freeform 24" id="24"/>
            <p:cNvSpPr/>
            <p:nvPr/>
          </p:nvSpPr>
          <p:spPr>
            <a:xfrm flipH="false" flipV="false" rot="0">
              <a:off x="0" y="0"/>
              <a:ext cx="722491" cy="226388"/>
            </a:xfrm>
            <a:custGeom>
              <a:avLst/>
              <a:gdLst/>
              <a:ahLst/>
              <a:cxnLst/>
              <a:rect r="r" b="b" t="t" l="l"/>
              <a:pathLst>
                <a:path h="226388" w="722491">
                  <a:moveTo>
                    <a:pt x="0" y="0"/>
                  </a:moveTo>
                  <a:lnTo>
                    <a:pt x="722491" y="0"/>
                  </a:lnTo>
                  <a:lnTo>
                    <a:pt x="722491" y="226388"/>
                  </a:lnTo>
                  <a:lnTo>
                    <a:pt x="0" y="226388"/>
                  </a:lnTo>
                  <a:close/>
                </a:path>
              </a:pathLst>
            </a:custGeom>
            <a:solidFill>
              <a:srgbClr val="7DC8FF"/>
            </a:solidFill>
            <a:ln w="38100" cap="sq">
              <a:solidFill>
                <a:srgbClr val="000000"/>
              </a:solidFill>
              <a:prstDash val="lgDash"/>
              <a:miter/>
            </a:ln>
          </p:spPr>
        </p:sp>
        <p:sp>
          <p:nvSpPr>
            <p:cNvPr name="TextBox 25" id="25"/>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26" id="26"/>
          <p:cNvGrpSpPr/>
          <p:nvPr/>
        </p:nvGrpSpPr>
        <p:grpSpPr>
          <a:xfrm rot="0">
            <a:off x="5107554" y="4916103"/>
            <a:ext cx="1093574" cy="606930"/>
            <a:chOff x="0" y="0"/>
            <a:chExt cx="288019" cy="159850"/>
          </a:xfrm>
        </p:grpSpPr>
        <p:sp>
          <p:nvSpPr>
            <p:cNvPr name="Freeform 27" id="27"/>
            <p:cNvSpPr/>
            <p:nvPr/>
          </p:nvSpPr>
          <p:spPr>
            <a:xfrm flipH="false" flipV="false" rot="0">
              <a:off x="0" y="0"/>
              <a:ext cx="288019" cy="159850"/>
            </a:xfrm>
            <a:custGeom>
              <a:avLst/>
              <a:gdLst/>
              <a:ahLst/>
              <a:cxnLst/>
              <a:rect r="r" b="b" t="t" l="l"/>
              <a:pathLst>
                <a:path h="159850" w="288019">
                  <a:moveTo>
                    <a:pt x="0" y="0"/>
                  </a:moveTo>
                  <a:lnTo>
                    <a:pt x="288019" y="0"/>
                  </a:lnTo>
                  <a:lnTo>
                    <a:pt x="288019" y="159850"/>
                  </a:lnTo>
                  <a:lnTo>
                    <a:pt x="0" y="159850"/>
                  </a:lnTo>
                  <a:close/>
                </a:path>
              </a:pathLst>
            </a:custGeom>
            <a:solidFill>
              <a:srgbClr val="7DC8FF"/>
            </a:solidFill>
            <a:ln w="38100" cap="sq">
              <a:solidFill>
                <a:srgbClr val="000000"/>
              </a:solidFill>
              <a:prstDash val="lgDash"/>
              <a:miter/>
            </a:ln>
          </p:spPr>
        </p:sp>
        <p:sp>
          <p:nvSpPr>
            <p:cNvPr name="TextBox 28" id="28"/>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29" id="29"/>
          <p:cNvGrpSpPr/>
          <p:nvPr/>
        </p:nvGrpSpPr>
        <p:grpSpPr>
          <a:xfrm rot="0">
            <a:off x="6936727" y="6476953"/>
            <a:ext cx="1679078" cy="816664"/>
            <a:chOff x="0" y="0"/>
            <a:chExt cx="442226" cy="215089"/>
          </a:xfrm>
        </p:grpSpPr>
        <p:sp>
          <p:nvSpPr>
            <p:cNvPr name="Freeform 30" id="30"/>
            <p:cNvSpPr/>
            <p:nvPr/>
          </p:nvSpPr>
          <p:spPr>
            <a:xfrm flipH="false" flipV="false" rot="0">
              <a:off x="0" y="0"/>
              <a:ext cx="442226" cy="215089"/>
            </a:xfrm>
            <a:custGeom>
              <a:avLst/>
              <a:gdLst/>
              <a:ahLst/>
              <a:cxnLst/>
              <a:rect r="r" b="b" t="t" l="l"/>
              <a:pathLst>
                <a:path h="215089" w="442226">
                  <a:moveTo>
                    <a:pt x="0" y="0"/>
                  </a:moveTo>
                  <a:lnTo>
                    <a:pt x="442226" y="0"/>
                  </a:lnTo>
                  <a:lnTo>
                    <a:pt x="442226" y="215089"/>
                  </a:lnTo>
                  <a:lnTo>
                    <a:pt x="0" y="215089"/>
                  </a:lnTo>
                  <a:close/>
                </a:path>
              </a:pathLst>
            </a:custGeom>
            <a:solidFill>
              <a:srgbClr val="7DC8FF"/>
            </a:solidFill>
            <a:ln w="38100" cap="sq">
              <a:solidFill>
                <a:srgbClr val="000000"/>
              </a:solidFill>
              <a:prstDash val="solid"/>
              <a:miter/>
            </a:ln>
          </p:spPr>
        </p:sp>
        <p:sp>
          <p:nvSpPr>
            <p:cNvPr name="TextBox 31" id="31"/>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32" id="32"/>
          <p:cNvGrpSpPr/>
          <p:nvPr/>
        </p:nvGrpSpPr>
        <p:grpSpPr>
          <a:xfrm rot="0">
            <a:off x="7285885" y="3458876"/>
            <a:ext cx="1472012" cy="713060"/>
            <a:chOff x="0" y="0"/>
            <a:chExt cx="387690" cy="187802"/>
          </a:xfrm>
        </p:grpSpPr>
        <p:sp>
          <p:nvSpPr>
            <p:cNvPr name="Freeform 33" id="33"/>
            <p:cNvSpPr/>
            <p:nvPr/>
          </p:nvSpPr>
          <p:spPr>
            <a:xfrm flipH="false" flipV="false" rot="0">
              <a:off x="0" y="0"/>
              <a:ext cx="387690" cy="187802"/>
            </a:xfrm>
            <a:custGeom>
              <a:avLst/>
              <a:gdLst/>
              <a:ahLst/>
              <a:cxnLst/>
              <a:rect r="r" b="b" t="t" l="l"/>
              <a:pathLst>
                <a:path h="187802" w="387690">
                  <a:moveTo>
                    <a:pt x="0" y="0"/>
                  </a:moveTo>
                  <a:lnTo>
                    <a:pt x="387690" y="0"/>
                  </a:lnTo>
                  <a:lnTo>
                    <a:pt x="387690" y="187802"/>
                  </a:lnTo>
                  <a:lnTo>
                    <a:pt x="0" y="187802"/>
                  </a:lnTo>
                  <a:close/>
                </a:path>
              </a:pathLst>
            </a:custGeom>
            <a:solidFill>
              <a:srgbClr val="7DC8FF"/>
            </a:solidFill>
            <a:ln w="38100" cap="sq">
              <a:solidFill>
                <a:srgbClr val="000000"/>
              </a:solidFill>
              <a:prstDash val="solid"/>
              <a:miter/>
            </a:ln>
          </p:spPr>
        </p:sp>
        <p:sp>
          <p:nvSpPr>
            <p:cNvPr name="TextBox 34" id="34"/>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35" id="35"/>
          <p:cNvGrpSpPr/>
          <p:nvPr/>
        </p:nvGrpSpPr>
        <p:grpSpPr>
          <a:xfrm rot="0">
            <a:off x="5107554" y="5523033"/>
            <a:ext cx="1093574" cy="996579"/>
            <a:chOff x="0" y="0"/>
            <a:chExt cx="288019" cy="262473"/>
          </a:xfrm>
        </p:grpSpPr>
        <p:sp>
          <p:nvSpPr>
            <p:cNvPr name="Freeform 36" id="36"/>
            <p:cNvSpPr/>
            <p:nvPr/>
          </p:nvSpPr>
          <p:spPr>
            <a:xfrm flipH="false" flipV="false" rot="0">
              <a:off x="0" y="0"/>
              <a:ext cx="288019" cy="262473"/>
            </a:xfrm>
            <a:custGeom>
              <a:avLst/>
              <a:gdLst/>
              <a:ahLst/>
              <a:cxnLst/>
              <a:rect r="r" b="b" t="t" l="l"/>
              <a:pathLst>
                <a:path h="262473" w="288019">
                  <a:moveTo>
                    <a:pt x="0" y="0"/>
                  </a:moveTo>
                  <a:lnTo>
                    <a:pt x="288019" y="0"/>
                  </a:lnTo>
                  <a:lnTo>
                    <a:pt x="288019" y="262473"/>
                  </a:lnTo>
                  <a:lnTo>
                    <a:pt x="0" y="262473"/>
                  </a:lnTo>
                  <a:close/>
                </a:path>
              </a:pathLst>
            </a:custGeom>
            <a:solidFill>
              <a:srgbClr val="D9D9D9"/>
            </a:solidFill>
            <a:ln w="19050" cap="sq">
              <a:solidFill>
                <a:srgbClr val="000000"/>
              </a:solidFill>
              <a:prstDash val="sysDot"/>
              <a:miter/>
            </a:ln>
          </p:spPr>
        </p:sp>
        <p:sp>
          <p:nvSpPr>
            <p:cNvPr name="TextBox 37" id="37"/>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38" id="38"/>
          <p:cNvGrpSpPr/>
          <p:nvPr/>
        </p:nvGrpSpPr>
        <p:grpSpPr>
          <a:xfrm rot="0">
            <a:off x="7903167" y="7831280"/>
            <a:ext cx="1147002" cy="628118"/>
            <a:chOff x="0" y="0"/>
            <a:chExt cx="302091" cy="165430"/>
          </a:xfrm>
        </p:grpSpPr>
        <p:sp>
          <p:nvSpPr>
            <p:cNvPr name="Freeform 39" id="39"/>
            <p:cNvSpPr/>
            <p:nvPr/>
          </p:nvSpPr>
          <p:spPr>
            <a:xfrm flipH="false" flipV="false" rot="0">
              <a:off x="0" y="0"/>
              <a:ext cx="302091" cy="165430"/>
            </a:xfrm>
            <a:custGeom>
              <a:avLst/>
              <a:gdLst/>
              <a:ahLst/>
              <a:cxnLst/>
              <a:rect r="r" b="b" t="t" l="l"/>
              <a:pathLst>
                <a:path h="165430" w="302091">
                  <a:moveTo>
                    <a:pt x="0" y="0"/>
                  </a:moveTo>
                  <a:lnTo>
                    <a:pt x="302091" y="0"/>
                  </a:lnTo>
                  <a:lnTo>
                    <a:pt x="302091" y="165430"/>
                  </a:lnTo>
                  <a:lnTo>
                    <a:pt x="0" y="165430"/>
                  </a:lnTo>
                  <a:close/>
                </a:path>
              </a:pathLst>
            </a:custGeom>
            <a:solidFill>
              <a:srgbClr val="D9D9D9"/>
            </a:solidFill>
            <a:ln w="19050" cap="sq">
              <a:solidFill>
                <a:srgbClr val="000000"/>
              </a:solidFill>
              <a:prstDash val="sysDot"/>
              <a:miter/>
            </a:ln>
          </p:spPr>
        </p:sp>
        <p:sp>
          <p:nvSpPr>
            <p:cNvPr name="TextBox 40" id="40"/>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41" id="41"/>
          <p:cNvGrpSpPr/>
          <p:nvPr/>
        </p:nvGrpSpPr>
        <p:grpSpPr>
          <a:xfrm rot="0">
            <a:off x="10492452" y="6182442"/>
            <a:ext cx="986869" cy="440587"/>
            <a:chOff x="0" y="0"/>
            <a:chExt cx="259916" cy="116039"/>
          </a:xfrm>
        </p:grpSpPr>
        <p:sp>
          <p:nvSpPr>
            <p:cNvPr name="Freeform 42" id="42"/>
            <p:cNvSpPr/>
            <p:nvPr/>
          </p:nvSpPr>
          <p:spPr>
            <a:xfrm flipH="false" flipV="false" rot="0">
              <a:off x="0" y="0"/>
              <a:ext cx="259916" cy="116039"/>
            </a:xfrm>
            <a:custGeom>
              <a:avLst/>
              <a:gdLst/>
              <a:ahLst/>
              <a:cxnLst/>
              <a:rect r="r" b="b" t="t" l="l"/>
              <a:pathLst>
                <a:path h="116039" w="259916">
                  <a:moveTo>
                    <a:pt x="0" y="0"/>
                  </a:moveTo>
                  <a:lnTo>
                    <a:pt x="259916" y="0"/>
                  </a:lnTo>
                  <a:lnTo>
                    <a:pt x="259916" y="116039"/>
                  </a:lnTo>
                  <a:lnTo>
                    <a:pt x="0" y="116039"/>
                  </a:lnTo>
                  <a:close/>
                </a:path>
              </a:pathLst>
            </a:custGeom>
            <a:solidFill>
              <a:srgbClr val="D9D9D9"/>
            </a:solidFill>
            <a:ln w="19050" cap="sq">
              <a:solidFill>
                <a:srgbClr val="000000"/>
              </a:solidFill>
              <a:prstDash val="sysDot"/>
              <a:miter/>
            </a:ln>
          </p:spPr>
        </p:sp>
        <p:sp>
          <p:nvSpPr>
            <p:cNvPr name="TextBox 43" id="43"/>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grpSp>
        <p:nvGrpSpPr>
          <p:cNvPr name="Group 44" id="44"/>
          <p:cNvGrpSpPr/>
          <p:nvPr/>
        </p:nvGrpSpPr>
        <p:grpSpPr>
          <a:xfrm rot="0">
            <a:off x="4172139" y="2968795"/>
            <a:ext cx="2481176" cy="1694165"/>
            <a:chOff x="0" y="0"/>
            <a:chExt cx="653478" cy="446200"/>
          </a:xfrm>
        </p:grpSpPr>
        <p:sp>
          <p:nvSpPr>
            <p:cNvPr name="Freeform 45" id="45"/>
            <p:cNvSpPr/>
            <p:nvPr/>
          </p:nvSpPr>
          <p:spPr>
            <a:xfrm flipH="false" flipV="false" rot="0">
              <a:off x="0" y="0"/>
              <a:ext cx="653478" cy="446200"/>
            </a:xfrm>
            <a:custGeom>
              <a:avLst/>
              <a:gdLst/>
              <a:ahLst/>
              <a:cxnLst/>
              <a:rect r="r" b="b" t="t" l="l"/>
              <a:pathLst>
                <a:path h="446200" w="653478">
                  <a:moveTo>
                    <a:pt x="326739" y="0"/>
                  </a:moveTo>
                  <a:lnTo>
                    <a:pt x="653478" y="223100"/>
                  </a:lnTo>
                  <a:lnTo>
                    <a:pt x="326739" y="446200"/>
                  </a:lnTo>
                  <a:lnTo>
                    <a:pt x="0" y="223100"/>
                  </a:lnTo>
                  <a:lnTo>
                    <a:pt x="326739" y="0"/>
                  </a:lnTo>
                  <a:close/>
                </a:path>
              </a:pathLst>
            </a:custGeom>
            <a:solidFill>
              <a:srgbClr val="AFDDFF"/>
            </a:solidFill>
            <a:ln w="38100" cap="sq">
              <a:solidFill>
                <a:srgbClr val="000000"/>
              </a:solidFill>
              <a:prstDash val="solid"/>
              <a:miter/>
            </a:ln>
          </p:spPr>
        </p:sp>
        <p:sp>
          <p:nvSpPr>
            <p:cNvPr name="TextBox 46" id="46"/>
            <p:cNvSpPr txBox="true"/>
            <p:nvPr/>
          </p:nvSpPr>
          <p:spPr>
            <a:xfrm>
              <a:off x="139700" y="111125"/>
              <a:ext cx="533400" cy="561975"/>
            </a:xfrm>
            <a:prstGeom prst="rect">
              <a:avLst/>
            </a:prstGeom>
          </p:spPr>
          <p:txBody>
            <a:bodyPr anchor="ctr" rtlCol="false" tIns="50800" lIns="50800" bIns="50800" rIns="50800"/>
            <a:lstStyle/>
            <a:p>
              <a:pPr algn="ctr">
                <a:lnSpc>
                  <a:spcPts val="2222"/>
                </a:lnSpc>
              </a:pPr>
            </a:p>
          </p:txBody>
        </p:sp>
      </p:grpSp>
      <p:grpSp>
        <p:nvGrpSpPr>
          <p:cNvPr name="Group 47" id="47"/>
          <p:cNvGrpSpPr/>
          <p:nvPr/>
        </p:nvGrpSpPr>
        <p:grpSpPr>
          <a:xfrm rot="0">
            <a:off x="6678857" y="4499845"/>
            <a:ext cx="2194816" cy="1439445"/>
            <a:chOff x="0" y="0"/>
            <a:chExt cx="680304" cy="446170"/>
          </a:xfrm>
        </p:grpSpPr>
        <p:sp>
          <p:nvSpPr>
            <p:cNvPr name="Freeform 48" id="48"/>
            <p:cNvSpPr/>
            <p:nvPr/>
          </p:nvSpPr>
          <p:spPr>
            <a:xfrm flipH="false" flipV="false" rot="0">
              <a:off x="0" y="0"/>
              <a:ext cx="680304" cy="446170"/>
            </a:xfrm>
            <a:custGeom>
              <a:avLst/>
              <a:gdLst/>
              <a:ahLst/>
              <a:cxnLst/>
              <a:rect r="r" b="b" t="t" l="l"/>
              <a:pathLst>
                <a:path h="446170" w="680304">
                  <a:moveTo>
                    <a:pt x="340152" y="0"/>
                  </a:moveTo>
                  <a:lnTo>
                    <a:pt x="680304" y="223085"/>
                  </a:lnTo>
                  <a:lnTo>
                    <a:pt x="340152" y="446170"/>
                  </a:lnTo>
                  <a:lnTo>
                    <a:pt x="0" y="223085"/>
                  </a:lnTo>
                  <a:lnTo>
                    <a:pt x="340152" y="0"/>
                  </a:lnTo>
                  <a:close/>
                </a:path>
              </a:pathLst>
            </a:custGeom>
            <a:solidFill>
              <a:srgbClr val="AFDDFF"/>
            </a:solidFill>
            <a:ln w="38100" cap="sq">
              <a:solidFill>
                <a:srgbClr val="000000"/>
              </a:solidFill>
              <a:prstDash val="solid"/>
              <a:miter/>
            </a:ln>
          </p:spPr>
        </p:sp>
        <p:sp>
          <p:nvSpPr>
            <p:cNvPr name="TextBox 49" id="49"/>
            <p:cNvSpPr txBox="true"/>
            <p:nvPr/>
          </p:nvSpPr>
          <p:spPr>
            <a:xfrm>
              <a:off x="139700" y="111125"/>
              <a:ext cx="533400" cy="561975"/>
            </a:xfrm>
            <a:prstGeom prst="rect">
              <a:avLst/>
            </a:prstGeom>
          </p:spPr>
          <p:txBody>
            <a:bodyPr anchor="ctr" rtlCol="false" tIns="50800" lIns="50800" bIns="50800" rIns="50800"/>
            <a:lstStyle/>
            <a:p>
              <a:pPr algn="ctr">
                <a:lnSpc>
                  <a:spcPts val="2222"/>
                </a:lnSpc>
              </a:pPr>
            </a:p>
          </p:txBody>
        </p:sp>
      </p:grpSp>
      <p:grpSp>
        <p:nvGrpSpPr>
          <p:cNvPr name="Group 50" id="50"/>
          <p:cNvGrpSpPr/>
          <p:nvPr/>
        </p:nvGrpSpPr>
        <p:grpSpPr>
          <a:xfrm rot="0">
            <a:off x="8932440" y="5262729"/>
            <a:ext cx="347636" cy="347636"/>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880"/>
            </a:solidFill>
            <a:ln w="19050" cap="sq">
              <a:solidFill>
                <a:srgbClr val="000000"/>
              </a:solidFill>
              <a:prstDash val="solid"/>
              <a:miter/>
            </a:ln>
          </p:spPr>
        </p:sp>
        <p:sp>
          <p:nvSpPr>
            <p:cNvPr name="TextBox 52" id="52"/>
            <p:cNvSpPr txBox="true"/>
            <p:nvPr/>
          </p:nvSpPr>
          <p:spPr>
            <a:xfrm>
              <a:off x="76200" y="47625"/>
              <a:ext cx="660400" cy="688975"/>
            </a:xfrm>
            <a:prstGeom prst="rect">
              <a:avLst/>
            </a:prstGeom>
          </p:spPr>
          <p:txBody>
            <a:bodyPr anchor="ctr" rtlCol="false" tIns="50800" lIns="50800" bIns="50800" rIns="50800"/>
            <a:lstStyle/>
            <a:p>
              <a:pPr algn="ctr">
                <a:lnSpc>
                  <a:spcPts val="2222"/>
                </a:lnSpc>
              </a:pPr>
            </a:p>
          </p:txBody>
        </p:sp>
      </p:grpSp>
      <p:grpSp>
        <p:nvGrpSpPr>
          <p:cNvPr name="Group 53" id="53"/>
          <p:cNvGrpSpPr/>
          <p:nvPr/>
        </p:nvGrpSpPr>
        <p:grpSpPr>
          <a:xfrm rot="0">
            <a:off x="2137716" y="1579303"/>
            <a:ext cx="2518009" cy="1690482"/>
            <a:chOff x="0" y="0"/>
            <a:chExt cx="663179" cy="445230"/>
          </a:xfrm>
        </p:grpSpPr>
        <p:sp>
          <p:nvSpPr>
            <p:cNvPr name="Freeform 54" id="54"/>
            <p:cNvSpPr/>
            <p:nvPr/>
          </p:nvSpPr>
          <p:spPr>
            <a:xfrm flipH="false" flipV="false" rot="0">
              <a:off x="0" y="0"/>
              <a:ext cx="663179" cy="445230"/>
            </a:xfrm>
            <a:custGeom>
              <a:avLst/>
              <a:gdLst/>
              <a:ahLst/>
              <a:cxnLst/>
              <a:rect r="r" b="b" t="t" l="l"/>
              <a:pathLst>
                <a:path h="445230" w="663179">
                  <a:moveTo>
                    <a:pt x="331590" y="0"/>
                  </a:moveTo>
                  <a:lnTo>
                    <a:pt x="663179" y="222615"/>
                  </a:lnTo>
                  <a:lnTo>
                    <a:pt x="331590" y="445230"/>
                  </a:lnTo>
                  <a:lnTo>
                    <a:pt x="0" y="222615"/>
                  </a:lnTo>
                  <a:lnTo>
                    <a:pt x="331590" y="0"/>
                  </a:lnTo>
                  <a:close/>
                </a:path>
              </a:pathLst>
            </a:custGeom>
            <a:solidFill>
              <a:srgbClr val="AFDDFF"/>
            </a:solidFill>
            <a:ln w="38100" cap="sq">
              <a:solidFill>
                <a:srgbClr val="000000"/>
              </a:solidFill>
              <a:prstDash val="solid"/>
              <a:miter/>
            </a:ln>
          </p:spPr>
        </p:sp>
        <p:sp>
          <p:nvSpPr>
            <p:cNvPr name="TextBox 55" id="55"/>
            <p:cNvSpPr txBox="true"/>
            <p:nvPr/>
          </p:nvSpPr>
          <p:spPr>
            <a:xfrm>
              <a:off x="139700" y="111125"/>
              <a:ext cx="533400" cy="561975"/>
            </a:xfrm>
            <a:prstGeom prst="rect">
              <a:avLst/>
            </a:prstGeom>
          </p:spPr>
          <p:txBody>
            <a:bodyPr anchor="ctr" rtlCol="false" tIns="50800" lIns="50800" bIns="50800" rIns="50800"/>
            <a:lstStyle/>
            <a:p>
              <a:pPr algn="ctr">
                <a:lnSpc>
                  <a:spcPts val="2222"/>
                </a:lnSpc>
              </a:pPr>
            </a:p>
          </p:txBody>
        </p:sp>
      </p:grpSp>
      <p:grpSp>
        <p:nvGrpSpPr>
          <p:cNvPr name="Group 56" id="56"/>
          <p:cNvGrpSpPr/>
          <p:nvPr/>
        </p:nvGrpSpPr>
        <p:grpSpPr>
          <a:xfrm rot="0">
            <a:off x="6312953" y="4832665"/>
            <a:ext cx="347636" cy="347636"/>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880"/>
            </a:solidFill>
            <a:ln w="19050" cap="sq">
              <a:solidFill>
                <a:srgbClr val="000000"/>
              </a:solidFill>
              <a:prstDash val="solid"/>
              <a:miter/>
            </a:ln>
          </p:spPr>
        </p:sp>
        <p:sp>
          <p:nvSpPr>
            <p:cNvPr name="TextBox 58" id="58"/>
            <p:cNvSpPr txBox="true"/>
            <p:nvPr/>
          </p:nvSpPr>
          <p:spPr>
            <a:xfrm>
              <a:off x="76200" y="47625"/>
              <a:ext cx="660400" cy="688975"/>
            </a:xfrm>
            <a:prstGeom prst="rect">
              <a:avLst/>
            </a:prstGeom>
          </p:spPr>
          <p:txBody>
            <a:bodyPr anchor="ctr" rtlCol="false" tIns="50800" lIns="50800" bIns="50800" rIns="50800"/>
            <a:lstStyle/>
            <a:p>
              <a:pPr algn="ctr">
                <a:lnSpc>
                  <a:spcPts val="2222"/>
                </a:lnSpc>
              </a:pPr>
            </a:p>
          </p:txBody>
        </p:sp>
      </p:grpSp>
      <p:grpSp>
        <p:nvGrpSpPr>
          <p:cNvPr name="Group 59" id="59"/>
          <p:cNvGrpSpPr/>
          <p:nvPr/>
        </p:nvGrpSpPr>
        <p:grpSpPr>
          <a:xfrm rot="0">
            <a:off x="7827220" y="5970360"/>
            <a:ext cx="347636" cy="347636"/>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880"/>
            </a:solidFill>
            <a:ln w="19050" cap="sq">
              <a:solidFill>
                <a:srgbClr val="000000"/>
              </a:solidFill>
              <a:prstDash val="solid"/>
              <a:miter/>
            </a:ln>
          </p:spPr>
        </p:sp>
        <p:sp>
          <p:nvSpPr>
            <p:cNvPr name="TextBox 61" id="61"/>
            <p:cNvSpPr txBox="true"/>
            <p:nvPr/>
          </p:nvSpPr>
          <p:spPr>
            <a:xfrm>
              <a:off x="76200" y="47625"/>
              <a:ext cx="660400" cy="688975"/>
            </a:xfrm>
            <a:prstGeom prst="rect">
              <a:avLst/>
            </a:prstGeom>
          </p:spPr>
          <p:txBody>
            <a:bodyPr anchor="ctr" rtlCol="false" tIns="50800" lIns="50800" bIns="50800" rIns="50800"/>
            <a:lstStyle/>
            <a:p>
              <a:pPr algn="ctr">
                <a:lnSpc>
                  <a:spcPts val="2222"/>
                </a:lnSpc>
              </a:pPr>
            </a:p>
          </p:txBody>
        </p:sp>
      </p:grpSp>
      <p:grpSp>
        <p:nvGrpSpPr>
          <p:cNvPr name="Group 62" id="62"/>
          <p:cNvGrpSpPr/>
          <p:nvPr/>
        </p:nvGrpSpPr>
        <p:grpSpPr>
          <a:xfrm rot="0">
            <a:off x="9010011" y="6975827"/>
            <a:ext cx="2238124" cy="1483571"/>
            <a:chOff x="0" y="0"/>
            <a:chExt cx="693728" cy="459847"/>
          </a:xfrm>
        </p:grpSpPr>
        <p:sp>
          <p:nvSpPr>
            <p:cNvPr name="Freeform 63" id="63"/>
            <p:cNvSpPr/>
            <p:nvPr/>
          </p:nvSpPr>
          <p:spPr>
            <a:xfrm flipH="false" flipV="false" rot="0">
              <a:off x="0" y="0"/>
              <a:ext cx="693728" cy="459847"/>
            </a:xfrm>
            <a:custGeom>
              <a:avLst/>
              <a:gdLst/>
              <a:ahLst/>
              <a:cxnLst/>
              <a:rect r="r" b="b" t="t" l="l"/>
              <a:pathLst>
                <a:path h="459847" w="693728">
                  <a:moveTo>
                    <a:pt x="346864" y="0"/>
                  </a:moveTo>
                  <a:lnTo>
                    <a:pt x="693728" y="229923"/>
                  </a:lnTo>
                  <a:lnTo>
                    <a:pt x="346864" y="459847"/>
                  </a:lnTo>
                  <a:lnTo>
                    <a:pt x="0" y="229923"/>
                  </a:lnTo>
                  <a:lnTo>
                    <a:pt x="346864" y="0"/>
                  </a:lnTo>
                  <a:close/>
                </a:path>
              </a:pathLst>
            </a:custGeom>
            <a:solidFill>
              <a:srgbClr val="AFDDFF"/>
            </a:solidFill>
            <a:ln w="38100" cap="sq">
              <a:solidFill>
                <a:srgbClr val="000000"/>
              </a:solidFill>
              <a:prstDash val="solid"/>
              <a:miter/>
            </a:ln>
          </p:spPr>
        </p:sp>
        <p:sp>
          <p:nvSpPr>
            <p:cNvPr name="TextBox 64" id="64"/>
            <p:cNvSpPr txBox="true"/>
            <p:nvPr/>
          </p:nvSpPr>
          <p:spPr>
            <a:xfrm>
              <a:off x="139700" y="111125"/>
              <a:ext cx="533400" cy="561975"/>
            </a:xfrm>
            <a:prstGeom prst="rect">
              <a:avLst/>
            </a:prstGeom>
          </p:spPr>
          <p:txBody>
            <a:bodyPr anchor="ctr" rtlCol="false" tIns="50800" lIns="50800" bIns="50800" rIns="50800"/>
            <a:lstStyle/>
            <a:p>
              <a:pPr algn="ctr">
                <a:lnSpc>
                  <a:spcPts val="2222"/>
                </a:lnSpc>
              </a:pPr>
            </a:p>
          </p:txBody>
        </p:sp>
      </p:grpSp>
      <p:grpSp>
        <p:nvGrpSpPr>
          <p:cNvPr name="Group 65" id="65"/>
          <p:cNvGrpSpPr/>
          <p:nvPr/>
        </p:nvGrpSpPr>
        <p:grpSpPr>
          <a:xfrm rot="0">
            <a:off x="13132051" y="5411118"/>
            <a:ext cx="2551207" cy="1672641"/>
            <a:chOff x="0" y="0"/>
            <a:chExt cx="671923" cy="440531"/>
          </a:xfrm>
        </p:grpSpPr>
        <p:sp>
          <p:nvSpPr>
            <p:cNvPr name="Freeform 66" id="66"/>
            <p:cNvSpPr/>
            <p:nvPr/>
          </p:nvSpPr>
          <p:spPr>
            <a:xfrm flipH="false" flipV="false" rot="0">
              <a:off x="0" y="0"/>
              <a:ext cx="671923" cy="440531"/>
            </a:xfrm>
            <a:custGeom>
              <a:avLst/>
              <a:gdLst/>
              <a:ahLst/>
              <a:cxnLst/>
              <a:rect r="r" b="b" t="t" l="l"/>
              <a:pathLst>
                <a:path h="440531" w="671923">
                  <a:moveTo>
                    <a:pt x="335961" y="0"/>
                  </a:moveTo>
                  <a:lnTo>
                    <a:pt x="671923" y="220265"/>
                  </a:lnTo>
                  <a:lnTo>
                    <a:pt x="335961" y="440531"/>
                  </a:lnTo>
                  <a:lnTo>
                    <a:pt x="0" y="220265"/>
                  </a:lnTo>
                  <a:lnTo>
                    <a:pt x="335961" y="0"/>
                  </a:lnTo>
                  <a:close/>
                </a:path>
              </a:pathLst>
            </a:custGeom>
            <a:solidFill>
              <a:srgbClr val="AFDDFF"/>
            </a:solidFill>
            <a:ln w="38100" cap="sq">
              <a:solidFill>
                <a:srgbClr val="000000"/>
              </a:solidFill>
              <a:prstDash val="solid"/>
              <a:miter/>
            </a:ln>
          </p:spPr>
        </p:sp>
        <p:sp>
          <p:nvSpPr>
            <p:cNvPr name="TextBox 67" id="67"/>
            <p:cNvSpPr txBox="true"/>
            <p:nvPr/>
          </p:nvSpPr>
          <p:spPr>
            <a:xfrm>
              <a:off x="139700" y="111125"/>
              <a:ext cx="533400" cy="561975"/>
            </a:xfrm>
            <a:prstGeom prst="rect">
              <a:avLst/>
            </a:prstGeom>
          </p:spPr>
          <p:txBody>
            <a:bodyPr anchor="ctr" rtlCol="false" tIns="50800" lIns="50800" bIns="50800" rIns="50800"/>
            <a:lstStyle/>
            <a:p>
              <a:pPr algn="ctr">
                <a:lnSpc>
                  <a:spcPts val="2222"/>
                </a:lnSpc>
              </a:pPr>
            </a:p>
          </p:txBody>
        </p:sp>
      </p:grpSp>
      <p:sp>
        <p:nvSpPr>
          <p:cNvPr name="AutoShape 68" id="68"/>
          <p:cNvSpPr/>
          <p:nvPr/>
        </p:nvSpPr>
        <p:spPr>
          <a:xfrm flipH="true" flipV="true">
            <a:off x="8246572" y="4543711"/>
            <a:ext cx="2157524" cy="0"/>
          </a:xfrm>
          <a:prstGeom prst="line">
            <a:avLst/>
          </a:prstGeom>
          <a:ln cap="flat" w="38100">
            <a:solidFill>
              <a:srgbClr val="000000"/>
            </a:solidFill>
            <a:prstDash val="solid"/>
            <a:headEnd type="none" len="sm" w="sm"/>
            <a:tailEnd type="none" len="sm" w="sm"/>
          </a:ln>
        </p:spPr>
      </p:sp>
      <p:sp>
        <p:nvSpPr>
          <p:cNvPr name="AutoShape 69" id="69"/>
          <p:cNvSpPr/>
          <p:nvPr/>
        </p:nvSpPr>
        <p:spPr>
          <a:xfrm flipH="true" flipV="true">
            <a:off x="8246572" y="4137342"/>
            <a:ext cx="247" cy="425419"/>
          </a:xfrm>
          <a:prstGeom prst="line">
            <a:avLst/>
          </a:prstGeom>
          <a:ln cap="flat" w="38100">
            <a:solidFill>
              <a:srgbClr val="000000"/>
            </a:solidFill>
            <a:prstDash val="solid"/>
            <a:headEnd type="none" len="sm" w="sm"/>
            <a:tailEnd type="arrow" len="sm" w="med"/>
          </a:ln>
        </p:spPr>
      </p:sp>
      <p:sp>
        <p:nvSpPr>
          <p:cNvPr name="AutoShape 70" id="70"/>
          <p:cNvSpPr/>
          <p:nvPr/>
        </p:nvSpPr>
        <p:spPr>
          <a:xfrm>
            <a:off x="7776265" y="4137342"/>
            <a:ext cx="0" cy="387319"/>
          </a:xfrm>
          <a:prstGeom prst="line">
            <a:avLst/>
          </a:prstGeom>
          <a:ln cap="flat" w="38100">
            <a:solidFill>
              <a:srgbClr val="000000"/>
            </a:solidFill>
            <a:prstDash val="solid"/>
            <a:headEnd type="none" len="sm" w="sm"/>
            <a:tailEnd type="arrow" len="sm" w="med"/>
          </a:ln>
        </p:spPr>
      </p:sp>
      <p:sp>
        <p:nvSpPr>
          <p:cNvPr name="AutoShape 71" id="71"/>
          <p:cNvSpPr/>
          <p:nvPr/>
        </p:nvSpPr>
        <p:spPr>
          <a:xfrm>
            <a:off x="8823084" y="5224270"/>
            <a:ext cx="1017965" cy="0"/>
          </a:xfrm>
          <a:prstGeom prst="line">
            <a:avLst/>
          </a:prstGeom>
          <a:ln cap="flat" w="38100">
            <a:solidFill>
              <a:srgbClr val="000000"/>
            </a:solidFill>
            <a:prstDash val="solid"/>
            <a:headEnd type="none" len="sm" w="sm"/>
            <a:tailEnd type="none" len="sm" w="sm"/>
          </a:ln>
        </p:spPr>
      </p:sp>
      <p:sp>
        <p:nvSpPr>
          <p:cNvPr name="AutoShape 72" id="72"/>
          <p:cNvSpPr/>
          <p:nvPr/>
        </p:nvSpPr>
        <p:spPr>
          <a:xfrm>
            <a:off x="10385046" y="4524661"/>
            <a:ext cx="0" cy="2634864"/>
          </a:xfrm>
          <a:prstGeom prst="line">
            <a:avLst/>
          </a:prstGeom>
          <a:ln cap="flat" w="38100">
            <a:solidFill>
              <a:srgbClr val="000000"/>
            </a:solidFill>
            <a:prstDash val="solid"/>
            <a:headEnd type="none" len="sm" w="sm"/>
            <a:tailEnd type="none" len="sm" w="sm"/>
          </a:ln>
        </p:spPr>
      </p:sp>
      <p:sp>
        <p:nvSpPr>
          <p:cNvPr name="AutoShape 73" id="73"/>
          <p:cNvSpPr/>
          <p:nvPr/>
        </p:nvSpPr>
        <p:spPr>
          <a:xfrm>
            <a:off x="9841049" y="5205220"/>
            <a:ext cx="0" cy="136896"/>
          </a:xfrm>
          <a:prstGeom prst="line">
            <a:avLst/>
          </a:prstGeom>
          <a:ln cap="flat" w="38100">
            <a:solidFill>
              <a:srgbClr val="000000"/>
            </a:solidFill>
            <a:prstDash val="solid"/>
            <a:headEnd type="none" len="sm" w="sm"/>
            <a:tailEnd type="none" len="sm" w="sm"/>
          </a:ln>
        </p:spPr>
      </p:sp>
      <p:sp>
        <p:nvSpPr>
          <p:cNvPr name="AutoShape 74" id="74"/>
          <p:cNvSpPr/>
          <p:nvPr/>
        </p:nvSpPr>
        <p:spPr>
          <a:xfrm>
            <a:off x="9821859" y="5340066"/>
            <a:ext cx="821398" cy="3178"/>
          </a:xfrm>
          <a:prstGeom prst="line">
            <a:avLst/>
          </a:prstGeom>
          <a:ln cap="flat" w="38100">
            <a:solidFill>
              <a:srgbClr val="000000"/>
            </a:solidFill>
            <a:prstDash val="solid"/>
            <a:headEnd type="none" len="sm" w="sm"/>
            <a:tailEnd type="arrow" len="sm" w="med"/>
          </a:ln>
        </p:spPr>
      </p:sp>
      <p:sp>
        <p:nvSpPr>
          <p:cNvPr name="AutoShape 75" id="75"/>
          <p:cNvSpPr/>
          <p:nvPr/>
        </p:nvSpPr>
        <p:spPr>
          <a:xfrm>
            <a:off x="7776265" y="4171935"/>
            <a:ext cx="0" cy="352726"/>
          </a:xfrm>
          <a:prstGeom prst="line">
            <a:avLst/>
          </a:prstGeom>
          <a:ln cap="flat" w="38100">
            <a:solidFill>
              <a:srgbClr val="000000"/>
            </a:solidFill>
            <a:prstDash val="solid"/>
            <a:headEnd type="none" len="sm" w="sm"/>
            <a:tailEnd type="arrow" len="sm" w="med"/>
          </a:ln>
        </p:spPr>
      </p:sp>
      <p:sp>
        <p:nvSpPr>
          <p:cNvPr name="AutoShape 76" id="76"/>
          <p:cNvSpPr/>
          <p:nvPr/>
        </p:nvSpPr>
        <p:spPr>
          <a:xfrm>
            <a:off x="7776265" y="2575659"/>
            <a:ext cx="0" cy="883217"/>
          </a:xfrm>
          <a:prstGeom prst="line">
            <a:avLst/>
          </a:prstGeom>
          <a:ln cap="flat" w="38100">
            <a:solidFill>
              <a:srgbClr val="000000"/>
            </a:solidFill>
            <a:prstDash val="solid"/>
            <a:headEnd type="none" len="sm" w="sm"/>
            <a:tailEnd type="arrow" len="sm" w="med"/>
          </a:ln>
        </p:spPr>
      </p:sp>
      <p:sp>
        <p:nvSpPr>
          <p:cNvPr name="AutoShape 77" id="77"/>
          <p:cNvSpPr/>
          <p:nvPr/>
        </p:nvSpPr>
        <p:spPr>
          <a:xfrm>
            <a:off x="8246572" y="2575659"/>
            <a:ext cx="495" cy="885811"/>
          </a:xfrm>
          <a:prstGeom prst="line">
            <a:avLst/>
          </a:prstGeom>
          <a:ln cap="flat" w="38100">
            <a:solidFill>
              <a:srgbClr val="000000"/>
            </a:solidFill>
            <a:prstDash val="solid"/>
            <a:headEnd type="none" len="sm" w="sm"/>
            <a:tailEnd type="arrow" len="sm" w="med"/>
          </a:ln>
        </p:spPr>
      </p:sp>
      <p:sp>
        <p:nvSpPr>
          <p:cNvPr name="AutoShape 78" id="78"/>
          <p:cNvSpPr/>
          <p:nvPr/>
        </p:nvSpPr>
        <p:spPr>
          <a:xfrm flipV="true">
            <a:off x="6653315" y="3815405"/>
            <a:ext cx="632570" cy="472"/>
          </a:xfrm>
          <a:prstGeom prst="line">
            <a:avLst/>
          </a:prstGeom>
          <a:ln cap="flat" w="38100">
            <a:solidFill>
              <a:srgbClr val="000000"/>
            </a:solidFill>
            <a:prstDash val="solid"/>
            <a:headEnd type="none" len="sm" w="sm"/>
            <a:tailEnd type="arrow" len="sm" w="med"/>
          </a:ln>
        </p:spPr>
      </p:sp>
      <p:sp>
        <p:nvSpPr>
          <p:cNvPr name="AutoShape 79" id="79"/>
          <p:cNvSpPr/>
          <p:nvPr/>
        </p:nvSpPr>
        <p:spPr>
          <a:xfrm>
            <a:off x="3644296" y="3087481"/>
            <a:ext cx="0" cy="747446"/>
          </a:xfrm>
          <a:prstGeom prst="line">
            <a:avLst/>
          </a:prstGeom>
          <a:ln cap="flat" w="38100">
            <a:solidFill>
              <a:srgbClr val="000000"/>
            </a:solidFill>
            <a:prstDash val="solid"/>
            <a:headEnd type="none" len="sm" w="sm"/>
            <a:tailEnd type="none" len="sm" w="sm"/>
          </a:ln>
        </p:spPr>
      </p:sp>
      <p:sp>
        <p:nvSpPr>
          <p:cNvPr name="AutoShape 80" id="80"/>
          <p:cNvSpPr/>
          <p:nvPr/>
        </p:nvSpPr>
        <p:spPr>
          <a:xfrm flipH="true" flipV="true">
            <a:off x="3164526" y="3087464"/>
            <a:ext cx="0" cy="6354201"/>
          </a:xfrm>
          <a:prstGeom prst="line">
            <a:avLst/>
          </a:prstGeom>
          <a:ln cap="flat" w="38100">
            <a:solidFill>
              <a:srgbClr val="000000"/>
            </a:solidFill>
            <a:prstDash val="solid"/>
            <a:headEnd type="none" len="sm" w="sm"/>
            <a:tailEnd type="arrow" len="sm" w="med"/>
          </a:ln>
        </p:spPr>
      </p:sp>
      <p:sp>
        <p:nvSpPr>
          <p:cNvPr name="AutoShape 81" id="81"/>
          <p:cNvSpPr/>
          <p:nvPr/>
        </p:nvSpPr>
        <p:spPr>
          <a:xfrm flipH="true" flipV="true">
            <a:off x="3169041" y="7100325"/>
            <a:ext cx="989" cy="449468"/>
          </a:xfrm>
          <a:prstGeom prst="line">
            <a:avLst/>
          </a:prstGeom>
          <a:ln cap="flat" w="38100">
            <a:solidFill>
              <a:srgbClr val="000000"/>
            </a:solidFill>
            <a:prstDash val="solid"/>
            <a:headEnd type="none" len="sm" w="sm"/>
            <a:tailEnd type="arrow" len="sm" w="med"/>
          </a:ln>
        </p:spPr>
      </p:sp>
      <p:sp>
        <p:nvSpPr>
          <p:cNvPr name="AutoShape 82" id="82"/>
          <p:cNvSpPr/>
          <p:nvPr/>
        </p:nvSpPr>
        <p:spPr>
          <a:xfrm flipV="true">
            <a:off x="1861518" y="4662960"/>
            <a:ext cx="6730" cy="410909"/>
          </a:xfrm>
          <a:prstGeom prst="line">
            <a:avLst/>
          </a:prstGeom>
          <a:ln cap="flat" w="38100">
            <a:solidFill>
              <a:srgbClr val="000000"/>
            </a:solidFill>
            <a:prstDash val="solid"/>
            <a:headEnd type="none" len="sm" w="sm"/>
            <a:tailEnd type="arrow" len="sm" w="med"/>
          </a:ln>
        </p:spPr>
      </p:sp>
      <p:sp>
        <p:nvSpPr>
          <p:cNvPr name="AutoShape 83" id="83"/>
          <p:cNvSpPr/>
          <p:nvPr/>
        </p:nvSpPr>
        <p:spPr>
          <a:xfrm>
            <a:off x="1842468" y="2429033"/>
            <a:ext cx="323823" cy="0"/>
          </a:xfrm>
          <a:prstGeom prst="line">
            <a:avLst/>
          </a:prstGeom>
          <a:ln cap="flat" w="38100">
            <a:solidFill>
              <a:srgbClr val="000000"/>
            </a:solidFill>
            <a:prstDash val="solid"/>
            <a:headEnd type="none" len="sm" w="sm"/>
            <a:tailEnd type="arrow" len="sm" w="med"/>
          </a:ln>
        </p:spPr>
      </p:sp>
      <p:sp>
        <p:nvSpPr>
          <p:cNvPr name="AutoShape 84" id="84"/>
          <p:cNvSpPr/>
          <p:nvPr/>
        </p:nvSpPr>
        <p:spPr>
          <a:xfrm>
            <a:off x="1861518" y="2424544"/>
            <a:ext cx="0" cy="1576799"/>
          </a:xfrm>
          <a:prstGeom prst="line">
            <a:avLst/>
          </a:prstGeom>
          <a:ln cap="flat" w="38100">
            <a:solidFill>
              <a:srgbClr val="000000"/>
            </a:solidFill>
            <a:prstDash val="solid"/>
            <a:headEnd type="none" len="sm" w="sm"/>
            <a:tailEnd type="none" len="sm" w="sm"/>
          </a:ln>
        </p:spPr>
      </p:sp>
      <p:sp>
        <p:nvSpPr>
          <p:cNvPr name="AutoShape 85" id="85"/>
          <p:cNvSpPr/>
          <p:nvPr/>
        </p:nvSpPr>
        <p:spPr>
          <a:xfrm>
            <a:off x="3396720" y="598917"/>
            <a:ext cx="0" cy="980386"/>
          </a:xfrm>
          <a:prstGeom prst="line">
            <a:avLst/>
          </a:prstGeom>
          <a:ln cap="flat" w="38100">
            <a:solidFill>
              <a:srgbClr val="000000"/>
            </a:solidFill>
            <a:prstDash val="solid"/>
            <a:headEnd type="none" len="sm" w="sm"/>
            <a:tailEnd type="none" len="sm" w="sm"/>
          </a:ln>
        </p:spPr>
      </p:sp>
      <p:sp>
        <p:nvSpPr>
          <p:cNvPr name="AutoShape 86" id="86"/>
          <p:cNvSpPr/>
          <p:nvPr/>
        </p:nvSpPr>
        <p:spPr>
          <a:xfrm flipV="true">
            <a:off x="3377670" y="598917"/>
            <a:ext cx="2358184" cy="356"/>
          </a:xfrm>
          <a:prstGeom prst="line">
            <a:avLst/>
          </a:prstGeom>
          <a:ln cap="flat" w="38100">
            <a:solidFill>
              <a:srgbClr val="000000"/>
            </a:solidFill>
            <a:prstDash val="solid"/>
            <a:headEnd type="none" len="sm" w="sm"/>
            <a:tailEnd type="arrow" len="sm" w="med"/>
          </a:ln>
        </p:spPr>
      </p:sp>
      <p:sp>
        <p:nvSpPr>
          <p:cNvPr name="AutoShape 87" id="87"/>
          <p:cNvSpPr/>
          <p:nvPr/>
        </p:nvSpPr>
        <p:spPr>
          <a:xfrm>
            <a:off x="8479062" y="598917"/>
            <a:ext cx="893040" cy="356"/>
          </a:xfrm>
          <a:prstGeom prst="line">
            <a:avLst/>
          </a:prstGeom>
          <a:ln cap="flat" w="38100">
            <a:solidFill>
              <a:srgbClr val="000000"/>
            </a:solidFill>
            <a:prstDash val="solid"/>
            <a:headEnd type="none" len="sm" w="sm"/>
            <a:tailEnd type="arrow" len="sm" w="med"/>
          </a:ln>
        </p:spPr>
      </p:sp>
      <p:grpSp>
        <p:nvGrpSpPr>
          <p:cNvPr name="Group 88" id="88"/>
          <p:cNvGrpSpPr/>
          <p:nvPr/>
        </p:nvGrpSpPr>
        <p:grpSpPr>
          <a:xfrm rot="0">
            <a:off x="9372102" y="169135"/>
            <a:ext cx="1399920" cy="860277"/>
            <a:chOff x="0" y="0"/>
            <a:chExt cx="559247" cy="343668"/>
          </a:xfrm>
        </p:grpSpPr>
        <p:sp>
          <p:nvSpPr>
            <p:cNvPr name="Freeform 89" id="89"/>
            <p:cNvSpPr/>
            <p:nvPr/>
          </p:nvSpPr>
          <p:spPr>
            <a:xfrm flipH="false" flipV="false" rot="0">
              <a:off x="0" y="0"/>
              <a:ext cx="559247" cy="343668"/>
            </a:xfrm>
            <a:custGeom>
              <a:avLst/>
              <a:gdLst/>
              <a:ahLst/>
              <a:cxnLst/>
              <a:rect r="r" b="b" t="t" l="l"/>
              <a:pathLst>
                <a:path h="343668" w="559247">
                  <a:moveTo>
                    <a:pt x="279623" y="0"/>
                  </a:moveTo>
                  <a:cubicBezTo>
                    <a:pt x="125192" y="0"/>
                    <a:pt x="0" y="76933"/>
                    <a:pt x="0" y="171834"/>
                  </a:cubicBezTo>
                  <a:cubicBezTo>
                    <a:pt x="0" y="266735"/>
                    <a:pt x="125192" y="343668"/>
                    <a:pt x="279623" y="343668"/>
                  </a:cubicBezTo>
                  <a:cubicBezTo>
                    <a:pt x="434055" y="343668"/>
                    <a:pt x="559247" y="266735"/>
                    <a:pt x="559247" y="171834"/>
                  </a:cubicBezTo>
                  <a:cubicBezTo>
                    <a:pt x="559247" y="76933"/>
                    <a:pt x="434055" y="0"/>
                    <a:pt x="279623" y="0"/>
                  </a:cubicBezTo>
                  <a:close/>
                </a:path>
              </a:pathLst>
            </a:custGeom>
            <a:solidFill>
              <a:srgbClr val="FFA0A0"/>
            </a:solidFill>
            <a:ln w="38100" cap="sq">
              <a:solidFill>
                <a:srgbClr val="000000"/>
              </a:solidFill>
              <a:prstDash val="solid"/>
              <a:miter/>
            </a:ln>
          </p:spPr>
        </p:sp>
        <p:sp>
          <p:nvSpPr>
            <p:cNvPr name="TextBox 90" id="90"/>
            <p:cNvSpPr txBox="true"/>
            <p:nvPr/>
          </p:nvSpPr>
          <p:spPr>
            <a:xfrm>
              <a:off x="76200" y="47625"/>
              <a:ext cx="660400" cy="688975"/>
            </a:xfrm>
            <a:prstGeom prst="rect">
              <a:avLst/>
            </a:prstGeom>
          </p:spPr>
          <p:txBody>
            <a:bodyPr anchor="ctr" rtlCol="false" tIns="50800" lIns="50800" bIns="50800" rIns="50800"/>
            <a:lstStyle/>
            <a:p>
              <a:pPr algn="ctr">
                <a:lnSpc>
                  <a:spcPts val="2222"/>
                </a:lnSpc>
              </a:pPr>
            </a:p>
          </p:txBody>
        </p:sp>
      </p:grpSp>
      <p:sp>
        <p:nvSpPr>
          <p:cNvPr name="TextBox 91" id="91"/>
          <p:cNvSpPr txBox="true"/>
          <p:nvPr/>
        </p:nvSpPr>
        <p:spPr>
          <a:xfrm rot="0">
            <a:off x="5986939" y="472392"/>
            <a:ext cx="2215686" cy="272939"/>
          </a:xfrm>
          <a:prstGeom prst="rect">
            <a:avLst/>
          </a:prstGeom>
        </p:spPr>
        <p:txBody>
          <a:bodyPr anchor="t" rtlCol="false" tIns="0" lIns="0" bIns="0" rIns="0">
            <a:spAutoFit/>
          </a:bodyPr>
          <a:lstStyle/>
          <a:p>
            <a:pPr algn="l">
              <a:lnSpc>
                <a:spcPts val="2199"/>
              </a:lnSpc>
            </a:pPr>
            <a:r>
              <a:rPr lang="en-US" sz="1570">
                <a:solidFill>
                  <a:srgbClr val="000000"/>
                </a:solidFill>
                <a:latin typeface="Calistoga"/>
              </a:rPr>
              <a:t>Final mission completed</a:t>
            </a:r>
          </a:p>
        </p:txBody>
      </p:sp>
      <p:sp>
        <p:nvSpPr>
          <p:cNvPr name="TextBox 92" id="92"/>
          <p:cNvSpPr txBox="true"/>
          <p:nvPr/>
        </p:nvSpPr>
        <p:spPr>
          <a:xfrm rot="0">
            <a:off x="6699976" y="3530517"/>
            <a:ext cx="605983" cy="233680"/>
          </a:xfrm>
          <a:prstGeom prst="rect">
            <a:avLst/>
          </a:prstGeom>
        </p:spPr>
        <p:txBody>
          <a:bodyPr anchor="t" rtlCol="false" tIns="0" lIns="0" bIns="0" rIns="0">
            <a:spAutoFit/>
          </a:bodyPr>
          <a:lstStyle/>
          <a:p>
            <a:pPr algn="l">
              <a:lnSpc>
                <a:spcPts val="1820"/>
              </a:lnSpc>
            </a:pPr>
            <a:r>
              <a:rPr lang="en-US" sz="1300">
                <a:solidFill>
                  <a:srgbClr val="000000"/>
                </a:solidFill>
                <a:latin typeface="Cambria"/>
              </a:rPr>
              <a:t>False</a:t>
            </a:r>
          </a:p>
        </p:txBody>
      </p:sp>
      <p:sp>
        <p:nvSpPr>
          <p:cNvPr name="TextBox 93" id="93"/>
          <p:cNvSpPr txBox="true"/>
          <p:nvPr/>
        </p:nvSpPr>
        <p:spPr>
          <a:xfrm rot="0">
            <a:off x="8972531" y="6575993"/>
            <a:ext cx="399571" cy="233318"/>
          </a:xfrm>
          <a:prstGeom prst="rect">
            <a:avLst/>
          </a:prstGeom>
        </p:spPr>
        <p:txBody>
          <a:bodyPr anchor="t" rtlCol="false" tIns="0" lIns="0" bIns="0" rIns="0">
            <a:spAutoFit/>
          </a:bodyPr>
          <a:lstStyle/>
          <a:p>
            <a:pPr algn="l">
              <a:lnSpc>
                <a:spcPts val="1839"/>
              </a:lnSpc>
            </a:pPr>
            <a:r>
              <a:rPr lang="en-US" sz="1314">
                <a:solidFill>
                  <a:srgbClr val="000000"/>
                </a:solidFill>
                <a:latin typeface="Cambria"/>
              </a:rPr>
              <a:t>False</a:t>
            </a:r>
          </a:p>
        </p:txBody>
      </p:sp>
      <p:sp>
        <p:nvSpPr>
          <p:cNvPr name="TextBox 94" id="94"/>
          <p:cNvSpPr txBox="true"/>
          <p:nvPr/>
        </p:nvSpPr>
        <p:spPr>
          <a:xfrm rot="0">
            <a:off x="9622191" y="2258935"/>
            <a:ext cx="437671" cy="240665"/>
          </a:xfrm>
          <a:prstGeom prst="rect">
            <a:avLst/>
          </a:prstGeom>
        </p:spPr>
        <p:txBody>
          <a:bodyPr anchor="t" rtlCol="false" tIns="0" lIns="0" bIns="0" rIns="0">
            <a:spAutoFit/>
          </a:bodyPr>
          <a:lstStyle/>
          <a:p>
            <a:pPr algn="l">
              <a:lnSpc>
                <a:spcPts val="1960"/>
              </a:lnSpc>
            </a:pPr>
            <a:r>
              <a:rPr lang="en-US" sz="1400">
                <a:solidFill>
                  <a:srgbClr val="000000"/>
                </a:solidFill>
                <a:latin typeface="Cambria"/>
              </a:rPr>
              <a:t>False</a:t>
            </a:r>
          </a:p>
        </p:txBody>
      </p:sp>
      <p:sp>
        <p:nvSpPr>
          <p:cNvPr name="TextBox 95" id="95"/>
          <p:cNvSpPr txBox="true"/>
          <p:nvPr/>
        </p:nvSpPr>
        <p:spPr>
          <a:xfrm rot="0">
            <a:off x="10616413" y="6726417"/>
            <a:ext cx="441169" cy="232963"/>
          </a:xfrm>
          <a:prstGeom prst="rect">
            <a:avLst/>
          </a:prstGeom>
        </p:spPr>
        <p:txBody>
          <a:bodyPr anchor="t" rtlCol="false" tIns="0" lIns="0" bIns="0" rIns="0">
            <a:spAutoFit/>
          </a:bodyPr>
          <a:lstStyle/>
          <a:p>
            <a:pPr algn="l">
              <a:lnSpc>
                <a:spcPts val="1859"/>
              </a:lnSpc>
            </a:pPr>
            <a:r>
              <a:rPr lang="en-US" sz="1328">
                <a:solidFill>
                  <a:srgbClr val="000000"/>
                </a:solidFill>
                <a:latin typeface="Cambria"/>
              </a:rPr>
              <a:t>True</a:t>
            </a:r>
          </a:p>
        </p:txBody>
      </p:sp>
      <p:sp>
        <p:nvSpPr>
          <p:cNvPr name="TextBox 96" id="96"/>
          <p:cNvSpPr txBox="true"/>
          <p:nvPr/>
        </p:nvSpPr>
        <p:spPr>
          <a:xfrm rot="0">
            <a:off x="10250919" y="8952519"/>
            <a:ext cx="1421320" cy="940184"/>
          </a:xfrm>
          <a:prstGeom prst="rect">
            <a:avLst/>
          </a:prstGeom>
        </p:spPr>
        <p:txBody>
          <a:bodyPr anchor="t" rtlCol="false" tIns="0" lIns="0" bIns="0" rIns="0">
            <a:spAutoFit/>
          </a:bodyPr>
          <a:lstStyle/>
          <a:p>
            <a:pPr algn="l">
              <a:lnSpc>
                <a:spcPts val="1839"/>
              </a:lnSpc>
            </a:pPr>
            <a:r>
              <a:rPr lang="en-US" sz="1328">
                <a:solidFill>
                  <a:srgbClr val="000000"/>
                </a:solidFill>
                <a:latin typeface="Cambria"/>
              </a:rPr>
              <a:t>Mission Failed</a:t>
            </a:r>
          </a:p>
          <a:p>
            <a:pPr algn="l">
              <a:lnSpc>
                <a:spcPts val="1839"/>
              </a:lnSpc>
            </a:pPr>
            <a:r>
              <a:rPr lang="en-US" sz="1328">
                <a:solidFill>
                  <a:srgbClr val="000000"/>
                </a:solidFill>
                <a:latin typeface="Cambria"/>
              </a:rPr>
              <a:t>- 50% money</a:t>
            </a:r>
          </a:p>
          <a:p>
            <a:pPr algn="l">
              <a:lnSpc>
                <a:spcPts val="1839"/>
              </a:lnSpc>
            </a:pPr>
            <a:r>
              <a:rPr lang="en-US" sz="1328">
                <a:solidFill>
                  <a:srgbClr val="000000"/>
                </a:solidFill>
                <a:latin typeface="Cambria"/>
              </a:rPr>
              <a:t>- 50% weapon location = “Finland”</a:t>
            </a:r>
          </a:p>
        </p:txBody>
      </p:sp>
      <p:sp>
        <p:nvSpPr>
          <p:cNvPr name="TextBox 97" id="97"/>
          <p:cNvSpPr txBox="true"/>
          <p:nvPr/>
        </p:nvSpPr>
        <p:spPr>
          <a:xfrm rot="0">
            <a:off x="12768544" y="3487905"/>
            <a:ext cx="516708" cy="233792"/>
          </a:xfrm>
          <a:prstGeom prst="rect">
            <a:avLst/>
          </a:prstGeom>
        </p:spPr>
        <p:txBody>
          <a:bodyPr anchor="t" rtlCol="false" tIns="0" lIns="0" bIns="0" rIns="0">
            <a:spAutoFit/>
          </a:bodyPr>
          <a:lstStyle/>
          <a:p>
            <a:pPr algn="l">
              <a:lnSpc>
                <a:spcPts val="1958"/>
              </a:lnSpc>
            </a:pPr>
            <a:r>
              <a:rPr lang="en-US" sz="1398">
                <a:solidFill>
                  <a:srgbClr val="000000"/>
                </a:solidFill>
                <a:latin typeface="Cambria"/>
              </a:rPr>
              <a:t>True</a:t>
            </a:r>
          </a:p>
        </p:txBody>
      </p:sp>
      <p:sp>
        <p:nvSpPr>
          <p:cNvPr name="TextBox 98" id="98"/>
          <p:cNvSpPr txBox="true"/>
          <p:nvPr/>
        </p:nvSpPr>
        <p:spPr>
          <a:xfrm rot="0">
            <a:off x="14048656" y="8433425"/>
            <a:ext cx="665712" cy="239363"/>
          </a:xfrm>
          <a:prstGeom prst="rect">
            <a:avLst/>
          </a:prstGeom>
        </p:spPr>
        <p:txBody>
          <a:bodyPr anchor="t" rtlCol="false" tIns="0" lIns="0" bIns="0" rIns="0">
            <a:spAutoFit/>
          </a:bodyPr>
          <a:lstStyle/>
          <a:p>
            <a:pPr algn="l">
              <a:lnSpc>
                <a:spcPts val="1859"/>
              </a:lnSpc>
            </a:pPr>
            <a:r>
              <a:rPr lang="en-US" sz="1328">
                <a:solidFill>
                  <a:srgbClr val="000000"/>
                </a:solidFill>
                <a:latin typeface="Cambria"/>
              </a:rPr>
              <a:t>- weapon</a:t>
            </a:r>
          </a:p>
        </p:txBody>
      </p:sp>
      <p:sp>
        <p:nvSpPr>
          <p:cNvPr name="TextBox 99" id="99"/>
          <p:cNvSpPr txBox="true"/>
          <p:nvPr/>
        </p:nvSpPr>
        <p:spPr>
          <a:xfrm rot="0">
            <a:off x="14527659" y="7092096"/>
            <a:ext cx="551721" cy="232963"/>
          </a:xfrm>
          <a:prstGeom prst="rect">
            <a:avLst/>
          </a:prstGeom>
        </p:spPr>
        <p:txBody>
          <a:bodyPr anchor="t" rtlCol="false" tIns="0" lIns="0" bIns="0" rIns="0">
            <a:spAutoFit/>
          </a:bodyPr>
          <a:lstStyle/>
          <a:p>
            <a:pPr algn="l">
              <a:lnSpc>
                <a:spcPts val="1859"/>
              </a:lnSpc>
            </a:pPr>
            <a:r>
              <a:rPr lang="en-US" sz="1328">
                <a:solidFill>
                  <a:srgbClr val="000000"/>
                </a:solidFill>
                <a:latin typeface="Cambria"/>
              </a:rPr>
              <a:t>False</a:t>
            </a:r>
          </a:p>
        </p:txBody>
      </p:sp>
      <p:sp>
        <p:nvSpPr>
          <p:cNvPr name="TextBox 100" id="100"/>
          <p:cNvSpPr txBox="true"/>
          <p:nvPr/>
        </p:nvSpPr>
        <p:spPr>
          <a:xfrm rot="0">
            <a:off x="15877153" y="5945367"/>
            <a:ext cx="530564" cy="232963"/>
          </a:xfrm>
          <a:prstGeom prst="rect">
            <a:avLst/>
          </a:prstGeom>
        </p:spPr>
        <p:txBody>
          <a:bodyPr anchor="t" rtlCol="false" tIns="0" lIns="0" bIns="0" rIns="0">
            <a:spAutoFit/>
          </a:bodyPr>
          <a:lstStyle/>
          <a:p>
            <a:pPr algn="l">
              <a:lnSpc>
                <a:spcPts val="1859"/>
              </a:lnSpc>
            </a:pPr>
            <a:r>
              <a:rPr lang="en-US" sz="1328">
                <a:solidFill>
                  <a:srgbClr val="000000"/>
                </a:solidFill>
                <a:latin typeface="Cambria"/>
              </a:rPr>
              <a:t>True</a:t>
            </a:r>
          </a:p>
        </p:txBody>
      </p:sp>
      <p:sp>
        <p:nvSpPr>
          <p:cNvPr name="TextBox 101" id="101"/>
          <p:cNvSpPr txBox="true"/>
          <p:nvPr/>
        </p:nvSpPr>
        <p:spPr>
          <a:xfrm rot="0">
            <a:off x="16249707" y="3049381"/>
            <a:ext cx="665712" cy="232962"/>
          </a:xfrm>
          <a:prstGeom prst="rect">
            <a:avLst/>
          </a:prstGeom>
        </p:spPr>
        <p:txBody>
          <a:bodyPr anchor="t" rtlCol="false" tIns="0" lIns="0" bIns="0" rIns="0">
            <a:spAutoFit/>
          </a:bodyPr>
          <a:lstStyle/>
          <a:p>
            <a:pPr algn="l">
              <a:lnSpc>
                <a:spcPts val="1859"/>
              </a:lnSpc>
            </a:pPr>
            <a:r>
              <a:rPr lang="en-US" sz="1328">
                <a:solidFill>
                  <a:srgbClr val="000000"/>
                </a:solidFill>
                <a:latin typeface="Cambria"/>
              </a:rPr>
              <a:t>-weapon</a:t>
            </a:r>
          </a:p>
        </p:txBody>
      </p:sp>
      <p:sp>
        <p:nvSpPr>
          <p:cNvPr name="TextBox 102" id="102"/>
          <p:cNvSpPr txBox="true"/>
          <p:nvPr/>
        </p:nvSpPr>
        <p:spPr>
          <a:xfrm rot="0">
            <a:off x="6437460" y="4874647"/>
            <a:ext cx="98622" cy="235096"/>
          </a:xfrm>
          <a:prstGeom prst="rect">
            <a:avLst/>
          </a:prstGeom>
        </p:spPr>
        <p:txBody>
          <a:bodyPr anchor="t" rtlCol="false" tIns="0" lIns="0" bIns="0" rIns="0">
            <a:spAutoFit/>
          </a:bodyPr>
          <a:lstStyle/>
          <a:p>
            <a:pPr algn="l">
              <a:lnSpc>
                <a:spcPts val="1858"/>
              </a:lnSpc>
            </a:pPr>
            <a:r>
              <a:rPr lang="en-US" sz="1327">
                <a:solidFill>
                  <a:srgbClr val="FFFFFF"/>
                </a:solidFill>
                <a:latin typeface="Calistoga"/>
              </a:rPr>
              <a:t>2</a:t>
            </a:r>
          </a:p>
        </p:txBody>
      </p:sp>
      <p:sp>
        <p:nvSpPr>
          <p:cNvPr name="TextBox 103" id="103"/>
          <p:cNvSpPr txBox="true"/>
          <p:nvPr/>
        </p:nvSpPr>
        <p:spPr>
          <a:xfrm rot="0">
            <a:off x="7948441" y="6012342"/>
            <a:ext cx="105194" cy="235096"/>
          </a:xfrm>
          <a:prstGeom prst="rect">
            <a:avLst/>
          </a:prstGeom>
        </p:spPr>
        <p:txBody>
          <a:bodyPr anchor="t" rtlCol="false" tIns="0" lIns="0" bIns="0" rIns="0">
            <a:spAutoFit/>
          </a:bodyPr>
          <a:lstStyle/>
          <a:p>
            <a:pPr algn="l">
              <a:lnSpc>
                <a:spcPts val="1858"/>
              </a:lnSpc>
            </a:pPr>
            <a:r>
              <a:rPr lang="en-US" sz="1327">
                <a:solidFill>
                  <a:srgbClr val="FFFFFF"/>
                </a:solidFill>
                <a:latin typeface="Calistoga"/>
              </a:rPr>
              <a:t>3</a:t>
            </a:r>
          </a:p>
        </p:txBody>
      </p:sp>
      <p:sp>
        <p:nvSpPr>
          <p:cNvPr name="TextBox 104" id="104"/>
          <p:cNvSpPr txBox="true"/>
          <p:nvPr/>
        </p:nvSpPr>
        <p:spPr>
          <a:xfrm rot="0">
            <a:off x="9065795" y="5304711"/>
            <a:ext cx="80924" cy="235096"/>
          </a:xfrm>
          <a:prstGeom prst="rect">
            <a:avLst/>
          </a:prstGeom>
        </p:spPr>
        <p:txBody>
          <a:bodyPr anchor="t" rtlCol="false" tIns="0" lIns="0" bIns="0" rIns="0">
            <a:spAutoFit/>
          </a:bodyPr>
          <a:lstStyle/>
          <a:p>
            <a:pPr algn="l">
              <a:lnSpc>
                <a:spcPts val="1858"/>
              </a:lnSpc>
            </a:pPr>
            <a:r>
              <a:rPr lang="en-US" sz="1327">
                <a:solidFill>
                  <a:srgbClr val="FFFFFF"/>
                </a:solidFill>
                <a:latin typeface="Calistoga"/>
              </a:rPr>
              <a:t>1</a:t>
            </a:r>
          </a:p>
        </p:txBody>
      </p:sp>
      <p:sp>
        <p:nvSpPr>
          <p:cNvPr name="TextBox 105" id="105"/>
          <p:cNvSpPr txBox="true"/>
          <p:nvPr/>
        </p:nvSpPr>
        <p:spPr>
          <a:xfrm rot="0">
            <a:off x="4385863" y="304599"/>
            <a:ext cx="519922" cy="233104"/>
          </a:xfrm>
          <a:prstGeom prst="rect">
            <a:avLst/>
          </a:prstGeom>
        </p:spPr>
        <p:txBody>
          <a:bodyPr anchor="t" rtlCol="false" tIns="0" lIns="0" bIns="0" rIns="0">
            <a:spAutoFit/>
          </a:bodyPr>
          <a:lstStyle/>
          <a:p>
            <a:pPr algn="l">
              <a:lnSpc>
                <a:spcPts val="1851"/>
              </a:lnSpc>
            </a:pPr>
            <a:r>
              <a:rPr lang="en-US" sz="1322">
                <a:solidFill>
                  <a:srgbClr val="000000"/>
                </a:solidFill>
                <a:latin typeface="Cambria"/>
              </a:rPr>
              <a:t>True</a:t>
            </a:r>
          </a:p>
        </p:txBody>
      </p:sp>
      <p:sp>
        <p:nvSpPr>
          <p:cNvPr name="TextBox 106" id="106"/>
          <p:cNvSpPr txBox="true"/>
          <p:nvPr/>
        </p:nvSpPr>
        <p:spPr>
          <a:xfrm rot="0">
            <a:off x="1164696" y="4173959"/>
            <a:ext cx="1393643" cy="348053"/>
          </a:xfrm>
          <a:prstGeom prst="rect">
            <a:avLst/>
          </a:prstGeom>
        </p:spPr>
        <p:txBody>
          <a:bodyPr anchor="t" rtlCol="false" tIns="0" lIns="0" bIns="0" rIns="0">
            <a:spAutoFit/>
          </a:bodyPr>
          <a:lstStyle/>
          <a:p>
            <a:pPr algn="ctr">
              <a:lnSpc>
                <a:spcPts val="2865"/>
              </a:lnSpc>
            </a:pPr>
            <a:r>
              <a:rPr lang="en-US" sz="2047">
                <a:solidFill>
                  <a:srgbClr val="000000"/>
                </a:solidFill>
                <a:latin typeface="Calistoga"/>
              </a:rPr>
              <a:t>Set up</a:t>
            </a:r>
          </a:p>
        </p:txBody>
      </p:sp>
      <p:grpSp>
        <p:nvGrpSpPr>
          <p:cNvPr name="Group 107" id="107"/>
          <p:cNvGrpSpPr/>
          <p:nvPr/>
        </p:nvGrpSpPr>
        <p:grpSpPr>
          <a:xfrm rot="0">
            <a:off x="749769" y="5035401"/>
            <a:ext cx="2247822" cy="856667"/>
            <a:chOff x="0" y="0"/>
            <a:chExt cx="592019" cy="225624"/>
          </a:xfrm>
        </p:grpSpPr>
        <p:sp>
          <p:nvSpPr>
            <p:cNvPr name="Freeform 108" id="108"/>
            <p:cNvSpPr/>
            <p:nvPr/>
          </p:nvSpPr>
          <p:spPr>
            <a:xfrm flipH="false" flipV="false" rot="0">
              <a:off x="0" y="0"/>
              <a:ext cx="592019" cy="225624"/>
            </a:xfrm>
            <a:custGeom>
              <a:avLst/>
              <a:gdLst/>
              <a:ahLst/>
              <a:cxnLst/>
              <a:rect r="r" b="b" t="t" l="l"/>
              <a:pathLst>
                <a:path h="225624" w="592019">
                  <a:moveTo>
                    <a:pt x="0" y="0"/>
                  </a:moveTo>
                  <a:lnTo>
                    <a:pt x="592019" y="0"/>
                  </a:lnTo>
                  <a:lnTo>
                    <a:pt x="592019" y="225624"/>
                  </a:lnTo>
                  <a:lnTo>
                    <a:pt x="0" y="225624"/>
                  </a:lnTo>
                  <a:close/>
                </a:path>
              </a:pathLst>
            </a:custGeom>
            <a:solidFill>
              <a:srgbClr val="A7ED89"/>
            </a:solidFill>
            <a:ln w="38100" cap="sq">
              <a:solidFill>
                <a:srgbClr val="000000"/>
              </a:solidFill>
              <a:prstDash val="lgDash"/>
              <a:miter/>
            </a:ln>
          </p:spPr>
        </p:sp>
        <p:sp>
          <p:nvSpPr>
            <p:cNvPr name="TextBox 109" id="109"/>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110" id="110"/>
          <p:cNvSpPr txBox="true"/>
          <p:nvPr/>
        </p:nvSpPr>
        <p:spPr>
          <a:xfrm rot="0">
            <a:off x="1156030" y="5257771"/>
            <a:ext cx="1424435" cy="382000"/>
          </a:xfrm>
          <a:prstGeom prst="rect">
            <a:avLst/>
          </a:prstGeom>
        </p:spPr>
        <p:txBody>
          <a:bodyPr anchor="t" rtlCol="false" tIns="0" lIns="0" bIns="0" rIns="0">
            <a:spAutoFit/>
          </a:bodyPr>
          <a:lstStyle/>
          <a:p>
            <a:pPr algn="l">
              <a:lnSpc>
                <a:spcPts val="3008"/>
              </a:lnSpc>
            </a:pPr>
            <a:r>
              <a:rPr lang="en-US" sz="2149">
                <a:solidFill>
                  <a:srgbClr val="000000"/>
                </a:solidFill>
                <a:latin typeface="Calistoga"/>
              </a:rPr>
              <a:t>Input name</a:t>
            </a:r>
          </a:p>
        </p:txBody>
      </p:sp>
      <p:sp>
        <p:nvSpPr>
          <p:cNvPr name="TextBox 111" id="111"/>
          <p:cNvSpPr txBox="true"/>
          <p:nvPr/>
        </p:nvSpPr>
        <p:spPr>
          <a:xfrm rot="0">
            <a:off x="4655725" y="3518525"/>
            <a:ext cx="1481252" cy="565185"/>
          </a:xfrm>
          <a:prstGeom prst="rect">
            <a:avLst/>
          </a:prstGeom>
        </p:spPr>
        <p:txBody>
          <a:bodyPr anchor="t" rtlCol="false" tIns="0" lIns="0" bIns="0" rIns="0">
            <a:spAutoFit/>
          </a:bodyPr>
          <a:lstStyle/>
          <a:p>
            <a:pPr algn="ctr">
              <a:lnSpc>
                <a:spcPts val="2223"/>
              </a:lnSpc>
            </a:pPr>
            <a:r>
              <a:rPr lang="en-US" sz="1634">
                <a:solidFill>
                  <a:srgbClr val="000000"/>
                </a:solidFill>
                <a:latin typeface="Calistoga"/>
              </a:rPr>
              <a:t>need_more money/weapon</a:t>
            </a:r>
          </a:p>
        </p:txBody>
      </p:sp>
      <p:grpSp>
        <p:nvGrpSpPr>
          <p:cNvPr name="Group 112" id="112"/>
          <p:cNvGrpSpPr/>
          <p:nvPr/>
        </p:nvGrpSpPr>
        <p:grpSpPr>
          <a:xfrm rot="0">
            <a:off x="10188758" y="2927877"/>
            <a:ext cx="2551207" cy="1672641"/>
            <a:chOff x="0" y="0"/>
            <a:chExt cx="671923" cy="440531"/>
          </a:xfrm>
        </p:grpSpPr>
        <p:sp>
          <p:nvSpPr>
            <p:cNvPr name="Freeform 113" id="113"/>
            <p:cNvSpPr/>
            <p:nvPr/>
          </p:nvSpPr>
          <p:spPr>
            <a:xfrm flipH="false" flipV="false" rot="0">
              <a:off x="0" y="0"/>
              <a:ext cx="671923" cy="440531"/>
            </a:xfrm>
            <a:custGeom>
              <a:avLst/>
              <a:gdLst/>
              <a:ahLst/>
              <a:cxnLst/>
              <a:rect r="r" b="b" t="t" l="l"/>
              <a:pathLst>
                <a:path h="440531" w="671923">
                  <a:moveTo>
                    <a:pt x="335961" y="0"/>
                  </a:moveTo>
                  <a:lnTo>
                    <a:pt x="671923" y="220265"/>
                  </a:lnTo>
                  <a:lnTo>
                    <a:pt x="335961" y="440531"/>
                  </a:lnTo>
                  <a:lnTo>
                    <a:pt x="0" y="220265"/>
                  </a:lnTo>
                  <a:lnTo>
                    <a:pt x="335961" y="0"/>
                  </a:lnTo>
                  <a:close/>
                </a:path>
              </a:pathLst>
            </a:custGeom>
            <a:solidFill>
              <a:srgbClr val="AFDDFF"/>
            </a:solidFill>
            <a:ln w="38100" cap="sq">
              <a:solidFill>
                <a:srgbClr val="000000"/>
              </a:solidFill>
              <a:prstDash val="solid"/>
              <a:miter/>
            </a:ln>
          </p:spPr>
        </p:sp>
        <p:sp>
          <p:nvSpPr>
            <p:cNvPr name="TextBox 114" id="114"/>
            <p:cNvSpPr txBox="true"/>
            <p:nvPr/>
          </p:nvSpPr>
          <p:spPr>
            <a:xfrm>
              <a:off x="139700" y="111125"/>
              <a:ext cx="533400" cy="561975"/>
            </a:xfrm>
            <a:prstGeom prst="rect">
              <a:avLst/>
            </a:prstGeom>
          </p:spPr>
          <p:txBody>
            <a:bodyPr anchor="ctr" rtlCol="false" tIns="50800" lIns="50800" bIns="50800" rIns="50800"/>
            <a:lstStyle/>
            <a:p>
              <a:pPr algn="ctr">
                <a:lnSpc>
                  <a:spcPts val="2222"/>
                </a:lnSpc>
              </a:pPr>
            </a:p>
          </p:txBody>
        </p:sp>
      </p:grpSp>
      <p:sp>
        <p:nvSpPr>
          <p:cNvPr name="TextBox 115" id="115"/>
          <p:cNvSpPr txBox="true"/>
          <p:nvPr/>
        </p:nvSpPr>
        <p:spPr>
          <a:xfrm rot="0">
            <a:off x="10734362" y="3487905"/>
            <a:ext cx="1421900" cy="547806"/>
          </a:xfrm>
          <a:prstGeom prst="rect">
            <a:avLst/>
          </a:prstGeom>
        </p:spPr>
        <p:txBody>
          <a:bodyPr anchor="t" rtlCol="false" tIns="0" lIns="0" bIns="0" rIns="0">
            <a:spAutoFit/>
          </a:bodyPr>
          <a:lstStyle/>
          <a:p>
            <a:pPr algn="ctr">
              <a:lnSpc>
                <a:spcPts val="2223"/>
              </a:lnSpc>
            </a:pPr>
            <a:r>
              <a:rPr lang="en-US" sz="1634">
                <a:solidFill>
                  <a:srgbClr val="000000"/>
                </a:solidFill>
                <a:latin typeface="Calistoga"/>
              </a:rPr>
              <a:t>playe</a:t>
            </a:r>
            <a:r>
              <a:rPr lang="en-US" sz="1634">
                <a:solidFill>
                  <a:srgbClr val="000000"/>
                </a:solidFill>
                <a:latin typeface="Calistoga"/>
              </a:rPr>
              <a:t>r_fuel &gt;= need_fuel</a:t>
            </a:r>
          </a:p>
        </p:txBody>
      </p:sp>
      <p:sp>
        <p:nvSpPr>
          <p:cNvPr name="TextBox 116" id="116"/>
          <p:cNvSpPr txBox="true"/>
          <p:nvPr/>
        </p:nvSpPr>
        <p:spPr>
          <a:xfrm rot="0">
            <a:off x="9843536" y="422804"/>
            <a:ext cx="432654" cy="324364"/>
          </a:xfrm>
          <a:prstGeom prst="rect">
            <a:avLst/>
          </a:prstGeom>
        </p:spPr>
        <p:txBody>
          <a:bodyPr anchor="t" rtlCol="false" tIns="0" lIns="0" bIns="0" rIns="0">
            <a:spAutoFit/>
          </a:bodyPr>
          <a:lstStyle/>
          <a:p>
            <a:pPr algn="l">
              <a:lnSpc>
                <a:spcPts val="2661"/>
              </a:lnSpc>
            </a:pPr>
            <a:r>
              <a:rPr lang="en-US" sz="1901">
                <a:solidFill>
                  <a:srgbClr val="000000"/>
                </a:solidFill>
                <a:latin typeface="Calistoga"/>
              </a:rPr>
              <a:t>End</a:t>
            </a:r>
          </a:p>
        </p:txBody>
      </p:sp>
      <p:sp>
        <p:nvSpPr>
          <p:cNvPr name="TextBox 117" id="117"/>
          <p:cNvSpPr txBox="true"/>
          <p:nvPr/>
        </p:nvSpPr>
        <p:spPr>
          <a:xfrm rot="0">
            <a:off x="774094" y="5945367"/>
            <a:ext cx="1870856" cy="1600200"/>
          </a:xfrm>
          <a:prstGeom prst="rect">
            <a:avLst/>
          </a:prstGeom>
        </p:spPr>
        <p:txBody>
          <a:bodyPr anchor="t" rtlCol="false" tIns="0" lIns="0" bIns="0" rIns="0">
            <a:spAutoFit/>
          </a:bodyPr>
          <a:lstStyle/>
          <a:p>
            <a:pPr algn="l">
              <a:lnSpc>
                <a:spcPts val="2100"/>
              </a:lnSpc>
            </a:pPr>
            <a:r>
              <a:rPr lang="en-US" sz="1500">
                <a:solidFill>
                  <a:srgbClr val="000000"/>
                </a:solidFill>
                <a:latin typeface="Cambria"/>
              </a:rPr>
              <a:t>money(m) = 500 fuel(f) = 150 weapon(w) = 200 final_weapon = 2000 final_reward = 10000 location = “Finland”</a:t>
            </a:r>
          </a:p>
        </p:txBody>
      </p:sp>
      <p:sp>
        <p:nvSpPr>
          <p:cNvPr name="TextBox 118" id="118"/>
          <p:cNvSpPr txBox="true"/>
          <p:nvPr/>
        </p:nvSpPr>
        <p:spPr>
          <a:xfrm rot="0">
            <a:off x="5396351" y="5054241"/>
            <a:ext cx="487947" cy="282788"/>
          </a:xfrm>
          <a:prstGeom prst="rect">
            <a:avLst/>
          </a:prstGeom>
        </p:spPr>
        <p:txBody>
          <a:bodyPr anchor="t" rtlCol="false" tIns="0" lIns="0" bIns="0" rIns="0">
            <a:spAutoFit/>
          </a:bodyPr>
          <a:lstStyle/>
          <a:p>
            <a:pPr algn="l">
              <a:lnSpc>
                <a:spcPts val="2287"/>
              </a:lnSpc>
            </a:pPr>
            <a:r>
              <a:rPr lang="en-US" sz="1634">
                <a:solidFill>
                  <a:srgbClr val="000000"/>
                </a:solidFill>
                <a:latin typeface="Calistoga"/>
              </a:rPr>
              <a:t>Print</a:t>
            </a:r>
          </a:p>
        </p:txBody>
      </p:sp>
      <p:sp>
        <p:nvSpPr>
          <p:cNvPr name="TextBox 119" id="119"/>
          <p:cNvSpPr txBox="true"/>
          <p:nvPr/>
        </p:nvSpPr>
        <p:spPr>
          <a:xfrm rot="0">
            <a:off x="7305959" y="4922745"/>
            <a:ext cx="940613" cy="565071"/>
          </a:xfrm>
          <a:prstGeom prst="rect">
            <a:avLst/>
          </a:prstGeom>
        </p:spPr>
        <p:txBody>
          <a:bodyPr anchor="t" rtlCol="false" tIns="0" lIns="0" bIns="0" rIns="0">
            <a:spAutoFit/>
          </a:bodyPr>
          <a:lstStyle/>
          <a:p>
            <a:pPr algn="ctr">
              <a:lnSpc>
                <a:spcPts val="2222"/>
              </a:lnSpc>
            </a:pPr>
            <a:r>
              <a:rPr lang="en-US" sz="1634">
                <a:solidFill>
                  <a:srgbClr val="000000"/>
                </a:solidFill>
                <a:latin typeface="Calistoga"/>
              </a:rPr>
              <a:t>Check command</a:t>
            </a:r>
          </a:p>
        </p:txBody>
      </p:sp>
      <p:sp>
        <p:nvSpPr>
          <p:cNvPr name="TextBox 120" id="120"/>
          <p:cNvSpPr txBox="true"/>
          <p:nvPr/>
        </p:nvSpPr>
        <p:spPr>
          <a:xfrm rot="0">
            <a:off x="7135338" y="6594454"/>
            <a:ext cx="1281855" cy="565071"/>
          </a:xfrm>
          <a:prstGeom prst="rect">
            <a:avLst/>
          </a:prstGeom>
        </p:spPr>
        <p:txBody>
          <a:bodyPr anchor="t" rtlCol="false" tIns="0" lIns="0" bIns="0" rIns="0">
            <a:spAutoFit/>
          </a:bodyPr>
          <a:lstStyle/>
          <a:p>
            <a:pPr algn="ctr">
              <a:lnSpc>
                <a:spcPts val="2222"/>
              </a:lnSpc>
            </a:pPr>
            <a:r>
              <a:rPr lang="en-US" sz="1634">
                <a:solidFill>
                  <a:srgbClr val="000000"/>
                </a:solidFill>
                <a:latin typeface="Calistoga"/>
              </a:rPr>
              <a:t>Buy fuel</a:t>
            </a:r>
          </a:p>
          <a:p>
            <a:pPr algn="l">
              <a:lnSpc>
                <a:spcPts val="2222"/>
              </a:lnSpc>
            </a:pPr>
            <a:r>
              <a:rPr lang="en-US" sz="1634">
                <a:solidFill>
                  <a:srgbClr val="000000"/>
                </a:solidFill>
                <a:latin typeface="Calistoga"/>
              </a:rPr>
              <a:t>input amount</a:t>
            </a:r>
          </a:p>
        </p:txBody>
      </p:sp>
      <p:sp>
        <p:nvSpPr>
          <p:cNvPr name="TextBox 121" id="121"/>
          <p:cNvSpPr txBox="true"/>
          <p:nvPr/>
        </p:nvSpPr>
        <p:spPr>
          <a:xfrm rot="0">
            <a:off x="7538449" y="3519495"/>
            <a:ext cx="940613" cy="565071"/>
          </a:xfrm>
          <a:prstGeom prst="rect">
            <a:avLst/>
          </a:prstGeom>
        </p:spPr>
        <p:txBody>
          <a:bodyPr anchor="t" rtlCol="false" tIns="0" lIns="0" bIns="0" rIns="0">
            <a:spAutoFit/>
          </a:bodyPr>
          <a:lstStyle/>
          <a:p>
            <a:pPr algn="ctr">
              <a:lnSpc>
                <a:spcPts val="2222"/>
              </a:lnSpc>
            </a:pPr>
            <a:r>
              <a:rPr lang="en-US" sz="1634">
                <a:solidFill>
                  <a:srgbClr val="000000"/>
                </a:solidFill>
                <a:latin typeface="Calistoga"/>
              </a:rPr>
              <a:t>Input command</a:t>
            </a:r>
          </a:p>
        </p:txBody>
      </p:sp>
      <p:grpSp>
        <p:nvGrpSpPr>
          <p:cNvPr name="Group 122" id="122"/>
          <p:cNvGrpSpPr/>
          <p:nvPr/>
        </p:nvGrpSpPr>
        <p:grpSpPr>
          <a:xfrm rot="-10683">
            <a:off x="10643254" y="4951319"/>
            <a:ext cx="1665719" cy="778674"/>
            <a:chOff x="0" y="0"/>
            <a:chExt cx="438708" cy="205083"/>
          </a:xfrm>
        </p:grpSpPr>
        <p:sp>
          <p:nvSpPr>
            <p:cNvPr name="Freeform 123" id="123"/>
            <p:cNvSpPr/>
            <p:nvPr/>
          </p:nvSpPr>
          <p:spPr>
            <a:xfrm flipH="false" flipV="false" rot="0">
              <a:off x="0" y="0"/>
              <a:ext cx="438708" cy="205083"/>
            </a:xfrm>
            <a:custGeom>
              <a:avLst/>
              <a:gdLst/>
              <a:ahLst/>
              <a:cxnLst/>
              <a:rect r="r" b="b" t="t" l="l"/>
              <a:pathLst>
                <a:path h="205083" w="438708">
                  <a:moveTo>
                    <a:pt x="0" y="0"/>
                  </a:moveTo>
                  <a:lnTo>
                    <a:pt x="438708" y="0"/>
                  </a:lnTo>
                  <a:lnTo>
                    <a:pt x="438708" y="205083"/>
                  </a:lnTo>
                  <a:lnTo>
                    <a:pt x="0" y="205083"/>
                  </a:lnTo>
                  <a:close/>
                </a:path>
              </a:pathLst>
            </a:custGeom>
            <a:solidFill>
              <a:srgbClr val="7DC8FF"/>
            </a:solidFill>
            <a:ln w="38100" cap="sq">
              <a:solidFill>
                <a:srgbClr val="000000"/>
              </a:solidFill>
              <a:prstDash val="solid"/>
              <a:miter/>
            </a:ln>
          </p:spPr>
        </p:sp>
        <p:sp>
          <p:nvSpPr>
            <p:cNvPr name="TextBox 124" id="124"/>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125" id="125"/>
          <p:cNvSpPr txBox="true"/>
          <p:nvPr/>
        </p:nvSpPr>
        <p:spPr>
          <a:xfrm rot="0">
            <a:off x="10842080" y="5045294"/>
            <a:ext cx="1241822" cy="565071"/>
          </a:xfrm>
          <a:prstGeom prst="rect">
            <a:avLst/>
          </a:prstGeom>
        </p:spPr>
        <p:txBody>
          <a:bodyPr anchor="t" rtlCol="false" tIns="0" lIns="0" bIns="0" rIns="0">
            <a:spAutoFit/>
          </a:bodyPr>
          <a:lstStyle/>
          <a:p>
            <a:pPr algn="ctr">
              <a:lnSpc>
                <a:spcPts val="2222"/>
              </a:lnSpc>
            </a:pPr>
            <a:r>
              <a:rPr lang="en-US" sz="1634">
                <a:solidFill>
                  <a:srgbClr val="000000"/>
                </a:solidFill>
                <a:latin typeface="Calistoga"/>
              </a:rPr>
              <a:t>Enter</a:t>
            </a:r>
          </a:p>
          <a:p>
            <a:pPr algn="l">
              <a:lnSpc>
                <a:spcPts val="2222"/>
              </a:lnSpc>
            </a:pPr>
            <a:r>
              <a:rPr lang="en-US" sz="1634">
                <a:solidFill>
                  <a:srgbClr val="000000"/>
                </a:solidFill>
                <a:latin typeface="Calistoga"/>
              </a:rPr>
              <a:t>airport name</a:t>
            </a:r>
          </a:p>
        </p:txBody>
      </p:sp>
      <p:sp>
        <p:nvSpPr>
          <p:cNvPr name="TextBox 126" id="126"/>
          <p:cNvSpPr txBox="true"/>
          <p:nvPr/>
        </p:nvSpPr>
        <p:spPr>
          <a:xfrm rot="0">
            <a:off x="9509731" y="7432300"/>
            <a:ext cx="1191139" cy="520094"/>
          </a:xfrm>
          <a:prstGeom prst="rect">
            <a:avLst/>
          </a:prstGeom>
        </p:spPr>
        <p:txBody>
          <a:bodyPr anchor="t" rtlCol="false" tIns="0" lIns="0" bIns="0" rIns="0">
            <a:spAutoFit/>
          </a:bodyPr>
          <a:lstStyle/>
          <a:p>
            <a:pPr algn="ctr">
              <a:lnSpc>
                <a:spcPts val="2068"/>
              </a:lnSpc>
            </a:pPr>
            <a:r>
              <a:rPr lang="en-US" sz="1531">
                <a:solidFill>
                  <a:srgbClr val="000000"/>
                </a:solidFill>
                <a:latin typeface="Calistoga"/>
              </a:rPr>
              <a:t>money &gt;= money_spent</a:t>
            </a:r>
          </a:p>
        </p:txBody>
      </p:sp>
      <p:sp>
        <p:nvSpPr>
          <p:cNvPr name="TextBox 127" id="127"/>
          <p:cNvSpPr txBox="true"/>
          <p:nvPr/>
        </p:nvSpPr>
        <p:spPr>
          <a:xfrm rot="0">
            <a:off x="5226225" y="5560621"/>
            <a:ext cx="828199" cy="856812"/>
          </a:xfrm>
          <a:prstGeom prst="rect">
            <a:avLst/>
          </a:prstGeom>
        </p:spPr>
        <p:txBody>
          <a:bodyPr anchor="t" rtlCol="false" tIns="0" lIns="0" bIns="0" rIns="0">
            <a:spAutoFit/>
          </a:bodyPr>
          <a:lstStyle/>
          <a:p>
            <a:pPr algn="l">
              <a:lnSpc>
                <a:spcPts val="1686"/>
              </a:lnSpc>
            </a:pPr>
            <a:r>
              <a:rPr lang="en-US" sz="1226">
                <a:solidFill>
                  <a:srgbClr val="000000"/>
                </a:solidFill>
                <a:latin typeface="Cambria"/>
              </a:rPr>
              <a:t>-money</a:t>
            </a:r>
          </a:p>
          <a:p>
            <a:pPr algn="l">
              <a:lnSpc>
                <a:spcPts val="1686"/>
              </a:lnSpc>
            </a:pPr>
            <a:r>
              <a:rPr lang="en-US" sz="1226">
                <a:solidFill>
                  <a:srgbClr val="000000"/>
                </a:solidFill>
                <a:latin typeface="Cambria"/>
              </a:rPr>
              <a:t>-fuel</a:t>
            </a:r>
          </a:p>
          <a:p>
            <a:pPr algn="l">
              <a:lnSpc>
                <a:spcPts val="1686"/>
              </a:lnSpc>
            </a:pPr>
            <a:r>
              <a:rPr lang="en-US" sz="1226">
                <a:solidFill>
                  <a:srgbClr val="000000"/>
                </a:solidFill>
                <a:latin typeface="Cambria"/>
              </a:rPr>
              <a:t>-weapon -airport lists</a:t>
            </a:r>
          </a:p>
        </p:txBody>
      </p:sp>
      <p:grpSp>
        <p:nvGrpSpPr>
          <p:cNvPr name="Group 128" id="128"/>
          <p:cNvGrpSpPr/>
          <p:nvPr/>
        </p:nvGrpSpPr>
        <p:grpSpPr>
          <a:xfrm rot="0">
            <a:off x="6113802" y="2622510"/>
            <a:ext cx="980980" cy="712041"/>
            <a:chOff x="0" y="0"/>
            <a:chExt cx="258365" cy="187533"/>
          </a:xfrm>
        </p:grpSpPr>
        <p:sp>
          <p:nvSpPr>
            <p:cNvPr name="Freeform 129" id="129"/>
            <p:cNvSpPr/>
            <p:nvPr/>
          </p:nvSpPr>
          <p:spPr>
            <a:xfrm flipH="false" flipV="false" rot="0">
              <a:off x="0" y="0"/>
              <a:ext cx="258365" cy="187533"/>
            </a:xfrm>
            <a:custGeom>
              <a:avLst/>
              <a:gdLst/>
              <a:ahLst/>
              <a:cxnLst/>
              <a:rect r="r" b="b" t="t" l="l"/>
              <a:pathLst>
                <a:path h="187533" w="258365">
                  <a:moveTo>
                    <a:pt x="0" y="0"/>
                  </a:moveTo>
                  <a:lnTo>
                    <a:pt x="258365" y="0"/>
                  </a:lnTo>
                  <a:lnTo>
                    <a:pt x="258365" y="187533"/>
                  </a:lnTo>
                  <a:lnTo>
                    <a:pt x="0" y="187533"/>
                  </a:lnTo>
                  <a:close/>
                </a:path>
              </a:pathLst>
            </a:custGeom>
            <a:solidFill>
              <a:srgbClr val="D9D9D9"/>
            </a:solidFill>
            <a:ln w="19050" cap="sq">
              <a:solidFill>
                <a:srgbClr val="000000"/>
              </a:solidFill>
              <a:prstDash val="sysDot"/>
              <a:miter/>
            </a:ln>
          </p:spPr>
        </p:sp>
        <p:sp>
          <p:nvSpPr>
            <p:cNvPr name="TextBox 130" id="130"/>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131" id="131"/>
          <p:cNvSpPr txBox="true"/>
          <p:nvPr/>
        </p:nvSpPr>
        <p:spPr>
          <a:xfrm rot="0">
            <a:off x="6252015" y="2639230"/>
            <a:ext cx="649348" cy="630555"/>
          </a:xfrm>
          <a:prstGeom prst="rect">
            <a:avLst/>
          </a:prstGeom>
        </p:spPr>
        <p:txBody>
          <a:bodyPr anchor="t" rtlCol="false" tIns="0" lIns="0" bIns="0" rIns="0">
            <a:spAutoFit/>
          </a:bodyPr>
          <a:lstStyle/>
          <a:p>
            <a:pPr algn="ctr">
              <a:lnSpc>
                <a:spcPts val="1650"/>
              </a:lnSpc>
            </a:pPr>
            <a:r>
              <a:rPr lang="en-US" sz="1200">
                <a:solidFill>
                  <a:srgbClr val="000000"/>
                </a:solidFill>
                <a:latin typeface="Cambria"/>
              </a:rPr>
              <a:t>+ weapon + money + fuel</a:t>
            </a:r>
          </a:p>
        </p:txBody>
      </p:sp>
      <p:sp>
        <p:nvSpPr>
          <p:cNvPr name="TextBox 132" id="132"/>
          <p:cNvSpPr txBox="true"/>
          <p:nvPr/>
        </p:nvSpPr>
        <p:spPr>
          <a:xfrm rot="0">
            <a:off x="8020897" y="7916787"/>
            <a:ext cx="911543" cy="428530"/>
          </a:xfrm>
          <a:prstGeom prst="rect">
            <a:avLst/>
          </a:prstGeom>
        </p:spPr>
        <p:txBody>
          <a:bodyPr anchor="t" rtlCol="false" tIns="0" lIns="0" bIns="0" rIns="0">
            <a:spAutoFit/>
          </a:bodyPr>
          <a:lstStyle/>
          <a:p>
            <a:pPr algn="ctr">
              <a:lnSpc>
                <a:spcPts val="1686"/>
              </a:lnSpc>
            </a:pPr>
            <a:r>
              <a:rPr lang="en-US" sz="1226">
                <a:solidFill>
                  <a:srgbClr val="000000"/>
                </a:solidFill>
                <a:latin typeface="Cambria"/>
              </a:rPr>
              <a:t>convert </a:t>
            </a:r>
          </a:p>
          <a:p>
            <a:pPr algn="l">
              <a:lnSpc>
                <a:spcPts val="1686"/>
              </a:lnSpc>
            </a:pPr>
            <a:r>
              <a:rPr lang="en-US" sz="1226">
                <a:solidFill>
                  <a:srgbClr val="000000"/>
                </a:solidFill>
                <a:latin typeface="Cambria"/>
              </a:rPr>
              <a:t>fuel -&gt; money</a:t>
            </a:r>
          </a:p>
        </p:txBody>
      </p:sp>
      <p:grpSp>
        <p:nvGrpSpPr>
          <p:cNvPr name="Group 133" id="133"/>
          <p:cNvGrpSpPr/>
          <p:nvPr/>
        </p:nvGrpSpPr>
        <p:grpSpPr>
          <a:xfrm rot="0">
            <a:off x="13285251" y="3395389"/>
            <a:ext cx="2267239" cy="732186"/>
            <a:chOff x="0" y="0"/>
            <a:chExt cx="597133" cy="192839"/>
          </a:xfrm>
        </p:grpSpPr>
        <p:sp>
          <p:nvSpPr>
            <p:cNvPr name="Freeform 134" id="134"/>
            <p:cNvSpPr/>
            <p:nvPr/>
          </p:nvSpPr>
          <p:spPr>
            <a:xfrm flipH="false" flipV="false" rot="0">
              <a:off x="0" y="0"/>
              <a:ext cx="597133" cy="192839"/>
            </a:xfrm>
            <a:custGeom>
              <a:avLst/>
              <a:gdLst/>
              <a:ahLst/>
              <a:cxnLst/>
              <a:rect r="r" b="b" t="t" l="l"/>
              <a:pathLst>
                <a:path h="192839" w="597133">
                  <a:moveTo>
                    <a:pt x="0" y="0"/>
                  </a:moveTo>
                  <a:lnTo>
                    <a:pt x="597133" y="0"/>
                  </a:lnTo>
                  <a:lnTo>
                    <a:pt x="597133" y="192839"/>
                  </a:lnTo>
                  <a:lnTo>
                    <a:pt x="0" y="192839"/>
                  </a:lnTo>
                  <a:close/>
                </a:path>
              </a:pathLst>
            </a:custGeom>
            <a:solidFill>
              <a:srgbClr val="7DC8FF"/>
            </a:solidFill>
            <a:ln w="38100" cap="sq">
              <a:solidFill>
                <a:srgbClr val="000000"/>
              </a:solidFill>
              <a:prstDash val="lgDash"/>
              <a:miter/>
            </a:ln>
          </p:spPr>
        </p:sp>
        <p:sp>
          <p:nvSpPr>
            <p:cNvPr name="TextBox 135" id="135"/>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136" id="136"/>
          <p:cNvSpPr txBox="true"/>
          <p:nvPr/>
        </p:nvSpPr>
        <p:spPr>
          <a:xfrm rot="0">
            <a:off x="13683644" y="3626301"/>
            <a:ext cx="1395736" cy="298771"/>
          </a:xfrm>
          <a:prstGeom prst="rect">
            <a:avLst/>
          </a:prstGeom>
        </p:spPr>
        <p:txBody>
          <a:bodyPr anchor="t" rtlCol="false" tIns="0" lIns="0" bIns="0" rIns="0">
            <a:spAutoFit/>
          </a:bodyPr>
          <a:lstStyle/>
          <a:p>
            <a:pPr algn="l">
              <a:lnSpc>
                <a:spcPts val="2431"/>
              </a:lnSpc>
            </a:pPr>
            <a:r>
              <a:rPr lang="en-US" sz="1736">
                <a:solidFill>
                  <a:srgbClr val="000000"/>
                </a:solidFill>
                <a:latin typeface="Calistoga"/>
              </a:rPr>
              <a:t>Arrive airport</a:t>
            </a:r>
          </a:p>
        </p:txBody>
      </p:sp>
      <p:sp>
        <p:nvSpPr>
          <p:cNvPr name="TextBox 137" id="137"/>
          <p:cNvSpPr txBox="true"/>
          <p:nvPr/>
        </p:nvSpPr>
        <p:spPr>
          <a:xfrm rot="0">
            <a:off x="13439324" y="5976925"/>
            <a:ext cx="1884376" cy="512450"/>
          </a:xfrm>
          <a:prstGeom prst="rect">
            <a:avLst/>
          </a:prstGeom>
        </p:spPr>
        <p:txBody>
          <a:bodyPr anchor="t" rtlCol="false" tIns="0" lIns="0" bIns="0" rIns="0">
            <a:spAutoFit/>
          </a:bodyPr>
          <a:lstStyle/>
          <a:p>
            <a:pPr algn="ctr">
              <a:lnSpc>
                <a:spcPts val="2039"/>
              </a:lnSpc>
            </a:pPr>
            <a:r>
              <a:rPr lang="en-US" sz="1499">
                <a:solidFill>
                  <a:srgbClr val="000000"/>
                </a:solidFill>
                <a:latin typeface="Calistoga"/>
              </a:rPr>
              <a:t>player</a:t>
            </a:r>
            <a:r>
              <a:rPr lang="en-US" sz="1499">
                <a:solidFill>
                  <a:srgbClr val="000000"/>
                </a:solidFill>
                <a:latin typeface="Calistoga"/>
              </a:rPr>
              <a:t>_weapon &gt;= need_weapon</a:t>
            </a:r>
          </a:p>
        </p:txBody>
      </p:sp>
      <p:sp>
        <p:nvSpPr>
          <p:cNvPr name="TextBox 138" id="138"/>
          <p:cNvSpPr txBox="true"/>
          <p:nvPr/>
        </p:nvSpPr>
        <p:spPr>
          <a:xfrm rot="0">
            <a:off x="12758604" y="1407000"/>
            <a:ext cx="1580149" cy="1022032"/>
          </a:xfrm>
          <a:prstGeom prst="rect">
            <a:avLst/>
          </a:prstGeom>
        </p:spPr>
        <p:txBody>
          <a:bodyPr anchor="t" rtlCol="false" tIns="0" lIns="0" bIns="0" rIns="0">
            <a:spAutoFit/>
          </a:bodyPr>
          <a:lstStyle/>
          <a:p>
            <a:pPr>
              <a:lnSpc>
                <a:spcPts val="2077"/>
              </a:lnSpc>
            </a:pPr>
            <a:r>
              <a:rPr lang="en-US" sz="1500">
                <a:solidFill>
                  <a:srgbClr val="000000"/>
                </a:solidFill>
                <a:latin typeface="Cambria"/>
              </a:rPr>
              <a:t>Mission Completed get reward</a:t>
            </a:r>
          </a:p>
          <a:p>
            <a:pPr>
              <a:lnSpc>
                <a:spcPts val="2077"/>
              </a:lnSpc>
            </a:pPr>
            <a:r>
              <a:rPr lang="en-US" sz="1500">
                <a:solidFill>
                  <a:srgbClr val="000000"/>
                </a:solidFill>
                <a:latin typeface="Cambria"/>
              </a:rPr>
              <a:t>+ money</a:t>
            </a:r>
          </a:p>
          <a:p>
            <a:pPr>
              <a:lnSpc>
                <a:spcPts val="2077"/>
              </a:lnSpc>
            </a:pPr>
            <a:r>
              <a:rPr lang="en-US" sz="1500">
                <a:solidFill>
                  <a:srgbClr val="000000"/>
                </a:solidFill>
                <a:latin typeface="Cambria"/>
              </a:rPr>
              <a:t>+ weapon</a:t>
            </a:r>
          </a:p>
        </p:txBody>
      </p:sp>
      <p:sp>
        <p:nvSpPr>
          <p:cNvPr name="TextBox 139" id="139"/>
          <p:cNvSpPr txBox="true"/>
          <p:nvPr/>
        </p:nvSpPr>
        <p:spPr>
          <a:xfrm rot="0">
            <a:off x="6357853" y="2258935"/>
            <a:ext cx="437671" cy="240665"/>
          </a:xfrm>
          <a:prstGeom prst="rect">
            <a:avLst/>
          </a:prstGeom>
        </p:spPr>
        <p:txBody>
          <a:bodyPr anchor="t" rtlCol="false" tIns="0" lIns="0" bIns="0" rIns="0">
            <a:spAutoFit/>
          </a:bodyPr>
          <a:lstStyle/>
          <a:p>
            <a:pPr algn="l">
              <a:lnSpc>
                <a:spcPts val="1960"/>
              </a:lnSpc>
            </a:pPr>
            <a:r>
              <a:rPr lang="en-US" sz="1400">
                <a:solidFill>
                  <a:srgbClr val="000000"/>
                </a:solidFill>
                <a:latin typeface="Cambria"/>
              </a:rPr>
              <a:t>True</a:t>
            </a:r>
          </a:p>
        </p:txBody>
      </p:sp>
      <p:sp>
        <p:nvSpPr>
          <p:cNvPr name="TextBox 140" id="140"/>
          <p:cNvSpPr txBox="true"/>
          <p:nvPr/>
        </p:nvSpPr>
        <p:spPr>
          <a:xfrm rot="0">
            <a:off x="2486269" y="2164885"/>
            <a:ext cx="1759106" cy="502920"/>
          </a:xfrm>
          <a:prstGeom prst="rect">
            <a:avLst/>
          </a:prstGeom>
        </p:spPr>
        <p:txBody>
          <a:bodyPr anchor="t" rtlCol="false" tIns="0" lIns="0" bIns="0" rIns="0">
            <a:spAutoFit/>
          </a:bodyPr>
          <a:lstStyle/>
          <a:p>
            <a:pPr algn="ctr">
              <a:lnSpc>
                <a:spcPts val="2040"/>
              </a:lnSpc>
            </a:pPr>
            <a:r>
              <a:rPr lang="en-US" sz="1500">
                <a:solidFill>
                  <a:srgbClr val="000000"/>
                </a:solidFill>
                <a:latin typeface="Calistoga"/>
              </a:rPr>
              <a:t>player_weapon &gt;= final_weapon</a:t>
            </a:r>
          </a:p>
        </p:txBody>
      </p:sp>
      <p:sp>
        <p:nvSpPr>
          <p:cNvPr name="TextBox 141" id="141"/>
          <p:cNvSpPr txBox="true"/>
          <p:nvPr/>
        </p:nvSpPr>
        <p:spPr>
          <a:xfrm rot="0">
            <a:off x="10636906" y="6195885"/>
            <a:ext cx="649348" cy="385127"/>
          </a:xfrm>
          <a:prstGeom prst="rect">
            <a:avLst/>
          </a:prstGeom>
        </p:spPr>
        <p:txBody>
          <a:bodyPr anchor="t" rtlCol="false" tIns="0" lIns="0" bIns="0" rIns="0">
            <a:spAutoFit/>
          </a:bodyPr>
          <a:lstStyle/>
          <a:p>
            <a:pPr algn="ctr">
              <a:lnSpc>
                <a:spcPts val="1512"/>
              </a:lnSpc>
            </a:pPr>
            <a:r>
              <a:rPr lang="en-US" sz="1100">
                <a:solidFill>
                  <a:srgbClr val="000000"/>
                </a:solidFill>
                <a:latin typeface="Cambria"/>
              </a:rPr>
              <a:t> - money </a:t>
            </a:r>
          </a:p>
          <a:p>
            <a:pPr algn="ctr">
              <a:lnSpc>
                <a:spcPts val="1512"/>
              </a:lnSpc>
            </a:pPr>
            <a:r>
              <a:rPr lang="en-US" sz="1100">
                <a:solidFill>
                  <a:srgbClr val="000000"/>
                </a:solidFill>
                <a:latin typeface="Cambria"/>
              </a:rPr>
              <a:t>+ fuel</a:t>
            </a:r>
          </a:p>
        </p:txBody>
      </p:sp>
      <p:sp>
        <p:nvSpPr>
          <p:cNvPr name="AutoShape 142" id="142"/>
          <p:cNvSpPr/>
          <p:nvPr/>
        </p:nvSpPr>
        <p:spPr>
          <a:xfrm flipV="true">
            <a:off x="5136795" y="1913254"/>
            <a:ext cx="7242204" cy="0"/>
          </a:xfrm>
          <a:prstGeom prst="line">
            <a:avLst/>
          </a:prstGeom>
          <a:ln cap="flat" w="38100">
            <a:solidFill>
              <a:srgbClr val="000000"/>
            </a:solidFill>
            <a:prstDash val="solid"/>
            <a:headEnd type="none" len="sm" w="sm"/>
            <a:tailEnd type="none" len="sm" w="sm"/>
          </a:ln>
        </p:spPr>
      </p:sp>
      <p:sp>
        <p:nvSpPr>
          <p:cNvPr name="AutoShape 143" id="143"/>
          <p:cNvSpPr/>
          <p:nvPr/>
        </p:nvSpPr>
        <p:spPr>
          <a:xfrm>
            <a:off x="5136795" y="1894204"/>
            <a:ext cx="0" cy="534829"/>
          </a:xfrm>
          <a:prstGeom prst="line">
            <a:avLst/>
          </a:prstGeom>
          <a:ln cap="flat" w="38100">
            <a:solidFill>
              <a:srgbClr val="000000"/>
            </a:solidFill>
            <a:prstDash val="solid"/>
            <a:headEnd type="none" len="sm" w="sm"/>
            <a:tailEnd type="none" len="sm" w="sm"/>
          </a:ln>
        </p:spPr>
      </p:sp>
      <p:sp>
        <p:nvSpPr>
          <p:cNvPr name="AutoShape 144" id="144"/>
          <p:cNvSpPr/>
          <p:nvPr/>
        </p:nvSpPr>
        <p:spPr>
          <a:xfrm>
            <a:off x="5396351" y="2575659"/>
            <a:ext cx="2398965" cy="13219"/>
          </a:xfrm>
          <a:prstGeom prst="line">
            <a:avLst/>
          </a:prstGeom>
          <a:ln cap="flat" w="38100">
            <a:solidFill>
              <a:srgbClr val="000000"/>
            </a:solidFill>
            <a:prstDash val="solid"/>
            <a:headEnd type="none" len="sm" w="sm"/>
            <a:tailEnd type="none" len="sm" w="sm"/>
          </a:ln>
        </p:spPr>
      </p:sp>
      <p:sp>
        <p:nvSpPr>
          <p:cNvPr name="AutoShape 145" id="145"/>
          <p:cNvSpPr/>
          <p:nvPr/>
        </p:nvSpPr>
        <p:spPr>
          <a:xfrm>
            <a:off x="4655725" y="2424544"/>
            <a:ext cx="500120" cy="1326"/>
          </a:xfrm>
          <a:prstGeom prst="line">
            <a:avLst/>
          </a:prstGeom>
          <a:ln cap="flat" w="38100">
            <a:solidFill>
              <a:srgbClr val="000000"/>
            </a:solidFill>
            <a:prstDash val="solid"/>
            <a:headEnd type="arrow" len="sm" w="med"/>
            <a:tailEnd type="none" len="sm" w="sm"/>
          </a:ln>
        </p:spPr>
      </p:sp>
      <p:sp>
        <p:nvSpPr>
          <p:cNvPr name="AutoShape 146" id="146"/>
          <p:cNvSpPr/>
          <p:nvPr/>
        </p:nvSpPr>
        <p:spPr>
          <a:xfrm>
            <a:off x="5412727" y="2575648"/>
            <a:ext cx="0" cy="441619"/>
          </a:xfrm>
          <a:prstGeom prst="line">
            <a:avLst/>
          </a:prstGeom>
          <a:ln cap="flat" w="38100">
            <a:solidFill>
              <a:srgbClr val="000000"/>
            </a:solidFill>
            <a:prstDash val="solid"/>
            <a:headEnd type="none" len="sm" w="sm"/>
            <a:tailEnd type="none" len="sm" w="sm"/>
          </a:ln>
        </p:spPr>
      </p:sp>
      <p:sp>
        <p:nvSpPr>
          <p:cNvPr name="AutoShape 147" id="147"/>
          <p:cNvSpPr/>
          <p:nvPr/>
        </p:nvSpPr>
        <p:spPr>
          <a:xfrm>
            <a:off x="7776265" y="5892069"/>
            <a:ext cx="19050" cy="599493"/>
          </a:xfrm>
          <a:prstGeom prst="line">
            <a:avLst/>
          </a:prstGeom>
          <a:ln cap="flat" w="38100">
            <a:solidFill>
              <a:srgbClr val="000000"/>
            </a:solidFill>
            <a:prstDash val="solid"/>
            <a:headEnd type="none" len="sm" w="sm"/>
            <a:tailEnd type="arrow" len="sm" w="med"/>
          </a:ln>
        </p:spPr>
      </p:sp>
      <p:sp>
        <p:nvSpPr>
          <p:cNvPr name="AutoShape 148" id="148"/>
          <p:cNvSpPr/>
          <p:nvPr/>
        </p:nvSpPr>
        <p:spPr>
          <a:xfrm>
            <a:off x="8576109" y="6867088"/>
            <a:ext cx="1267293" cy="0"/>
          </a:xfrm>
          <a:prstGeom prst="line">
            <a:avLst/>
          </a:prstGeom>
          <a:ln cap="flat" w="38100">
            <a:solidFill>
              <a:srgbClr val="000000"/>
            </a:solidFill>
            <a:prstDash val="solid"/>
            <a:headEnd type="arrow" len="sm" w="med"/>
            <a:tailEnd type="none" len="sm" w="sm"/>
          </a:ln>
        </p:spPr>
      </p:sp>
      <p:sp>
        <p:nvSpPr>
          <p:cNvPr name="AutoShape 149" id="149"/>
          <p:cNvSpPr/>
          <p:nvPr/>
        </p:nvSpPr>
        <p:spPr>
          <a:xfrm>
            <a:off x="9824268" y="6848050"/>
            <a:ext cx="217" cy="344541"/>
          </a:xfrm>
          <a:prstGeom prst="line">
            <a:avLst/>
          </a:prstGeom>
          <a:ln cap="flat" w="38100">
            <a:solidFill>
              <a:srgbClr val="000000"/>
            </a:solidFill>
            <a:prstDash val="solid"/>
            <a:headEnd type="none" len="sm" w="sm"/>
            <a:tailEnd type="none" len="sm" w="sm"/>
          </a:ln>
        </p:spPr>
      </p:sp>
      <p:sp>
        <p:nvSpPr>
          <p:cNvPr name="AutoShape 150" id="150"/>
          <p:cNvSpPr/>
          <p:nvPr/>
        </p:nvSpPr>
        <p:spPr>
          <a:xfrm>
            <a:off x="7776265" y="7717613"/>
            <a:ext cx="1233746" cy="0"/>
          </a:xfrm>
          <a:prstGeom prst="line">
            <a:avLst/>
          </a:prstGeom>
          <a:ln cap="flat" w="38100">
            <a:solidFill>
              <a:srgbClr val="000000"/>
            </a:solidFill>
            <a:prstDash val="solid"/>
            <a:headEnd type="none" len="sm" w="sm"/>
            <a:tailEnd type="arrow" len="sm" w="med"/>
          </a:ln>
        </p:spPr>
      </p:sp>
      <p:sp>
        <p:nvSpPr>
          <p:cNvPr name="AutoShape 151" id="151"/>
          <p:cNvSpPr/>
          <p:nvPr/>
        </p:nvSpPr>
        <p:spPr>
          <a:xfrm>
            <a:off x="7776265" y="7279080"/>
            <a:ext cx="0" cy="457583"/>
          </a:xfrm>
          <a:prstGeom prst="line">
            <a:avLst/>
          </a:prstGeom>
          <a:ln cap="flat" w="38100">
            <a:solidFill>
              <a:srgbClr val="000000"/>
            </a:solidFill>
            <a:prstDash val="solid"/>
            <a:headEnd type="none" len="sm" w="sm"/>
            <a:tailEnd type="none" len="sm" w="sm"/>
          </a:ln>
        </p:spPr>
      </p:sp>
      <p:sp>
        <p:nvSpPr>
          <p:cNvPr name="AutoShape 152" id="152"/>
          <p:cNvSpPr/>
          <p:nvPr/>
        </p:nvSpPr>
        <p:spPr>
          <a:xfrm flipV="true">
            <a:off x="11474903" y="4599876"/>
            <a:ext cx="0" cy="351445"/>
          </a:xfrm>
          <a:prstGeom prst="line">
            <a:avLst/>
          </a:prstGeom>
          <a:ln cap="flat" w="38100">
            <a:solidFill>
              <a:srgbClr val="000000"/>
            </a:solidFill>
            <a:prstDash val="solid"/>
            <a:headEnd type="none" len="sm" w="sm"/>
            <a:tailEnd type="arrow" len="sm" w="med"/>
          </a:ln>
        </p:spPr>
      </p:sp>
      <p:sp>
        <p:nvSpPr>
          <p:cNvPr name="AutoShape 153" id="153"/>
          <p:cNvSpPr/>
          <p:nvPr/>
        </p:nvSpPr>
        <p:spPr>
          <a:xfrm flipV="true">
            <a:off x="12739965" y="3764197"/>
            <a:ext cx="581270" cy="0"/>
          </a:xfrm>
          <a:prstGeom prst="line">
            <a:avLst/>
          </a:prstGeom>
          <a:ln cap="flat" w="38100">
            <a:solidFill>
              <a:srgbClr val="000000"/>
            </a:solidFill>
            <a:prstDash val="solid"/>
            <a:headEnd type="none" len="sm" w="sm"/>
            <a:tailEnd type="arrow" len="sm" w="med"/>
          </a:ln>
        </p:spPr>
      </p:sp>
      <p:sp>
        <p:nvSpPr>
          <p:cNvPr name="AutoShape 154" id="154"/>
          <p:cNvSpPr/>
          <p:nvPr/>
        </p:nvSpPr>
        <p:spPr>
          <a:xfrm flipH="true">
            <a:off x="14381512" y="4095111"/>
            <a:ext cx="26142" cy="1238175"/>
          </a:xfrm>
          <a:prstGeom prst="line">
            <a:avLst/>
          </a:prstGeom>
          <a:ln cap="flat" w="38100">
            <a:solidFill>
              <a:srgbClr val="000000"/>
            </a:solidFill>
            <a:prstDash val="solid"/>
            <a:headEnd type="none" len="sm" w="sm"/>
            <a:tailEnd type="arrow" len="sm" w="med"/>
          </a:ln>
        </p:spPr>
      </p:sp>
      <p:sp>
        <p:nvSpPr>
          <p:cNvPr name="AutoShape 155" id="155"/>
          <p:cNvSpPr/>
          <p:nvPr/>
        </p:nvSpPr>
        <p:spPr>
          <a:xfrm>
            <a:off x="14407654" y="7545567"/>
            <a:ext cx="0" cy="595516"/>
          </a:xfrm>
          <a:prstGeom prst="line">
            <a:avLst/>
          </a:prstGeom>
          <a:ln cap="flat" w="38100">
            <a:solidFill>
              <a:srgbClr val="000000"/>
            </a:solidFill>
            <a:prstDash val="solid"/>
            <a:headEnd type="none" len="sm" w="sm"/>
            <a:tailEnd type="arrow" len="sm" w="med"/>
          </a:ln>
        </p:spPr>
      </p:sp>
      <p:sp>
        <p:nvSpPr>
          <p:cNvPr name="AutoShape 156" id="156"/>
          <p:cNvSpPr/>
          <p:nvPr/>
        </p:nvSpPr>
        <p:spPr>
          <a:xfrm flipH="true">
            <a:off x="14404422" y="7083729"/>
            <a:ext cx="544" cy="1237693"/>
          </a:xfrm>
          <a:prstGeom prst="line">
            <a:avLst/>
          </a:prstGeom>
          <a:ln cap="flat" w="38100">
            <a:solidFill>
              <a:srgbClr val="000000"/>
            </a:solidFill>
            <a:prstDash val="solid"/>
            <a:headEnd type="none" len="sm" w="sm"/>
            <a:tailEnd type="none" len="sm" w="sm"/>
          </a:ln>
        </p:spPr>
      </p:sp>
      <p:sp>
        <p:nvSpPr>
          <p:cNvPr name="AutoShape 157" id="157"/>
          <p:cNvSpPr/>
          <p:nvPr/>
        </p:nvSpPr>
        <p:spPr>
          <a:xfrm>
            <a:off x="14402745" y="8823209"/>
            <a:ext cx="0" cy="618457"/>
          </a:xfrm>
          <a:prstGeom prst="line">
            <a:avLst/>
          </a:prstGeom>
          <a:ln cap="flat" w="38100">
            <a:solidFill>
              <a:srgbClr val="000000"/>
            </a:solidFill>
            <a:prstDash val="solid"/>
            <a:headEnd type="none" len="sm" w="sm"/>
            <a:tailEnd type="none" len="sm" w="sm"/>
          </a:ln>
        </p:spPr>
      </p:sp>
      <p:sp>
        <p:nvSpPr>
          <p:cNvPr name="AutoShape 158" id="158"/>
          <p:cNvSpPr/>
          <p:nvPr/>
        </p:nvSpPr>
        <p:spPr>
          <a:xfrm>
            <a:off x="12390969" y="9422979"/>
            <a:ext cx="2011776" cy="0"/>
          </a:xfrm>
          <a:prstGeom prst="line">
            <a:avLst/>
          </a:prstGeom>
          <a:ln cap="flat" w="38100">
            <a:solidFill>
              <a:srgbClr val="000000"/>
            </a:solidFill>
            <a:prstDash val="solid"/>
            <a:headEnd type="none" len="sm" w="sm"/>
            <a:tailEnd type="none" len="sm" w="sm"/>
          </a:ln>
        </p:spPr>
      </p:sp>
      <p:sp>
        <p:nvSpPr>
          <p:cNvPr name="AutoShape 159" id="159"/>
          <p:cNvSpPr/>
          <p:nvPr/>
        </p:nvSpPr>
        <p:spPr>
          <a:xfrm flipV="true">
            <a:off x="3145476" y="9422611"/>
            <a:ext cx="6959825" cy="368"/>
          </a:xfrm>
          <a:prstGeom prst="line">
            <a:avLst/>
          </a:prstGeom>
          <a:ln cap="flat" w="38100">
            <a:solidFill>
              <a:srgbClr val="000000"/>
            </a:solidFill>
            <a:prstDash val="solid"/>
            <a:headEnd type="none" len="sm" w="sm"/>
            <a:tailEnd type="none" len="sm" w="sm"/>
          </a:ln>
        </p:spPr>
      </p:sp>
      <p:sp>
        <p:nvSpPr>
          <p:cNvPr name="AutoShape 160" id="160"/>
          <p:cNvSpPr/>
          <p:nvPr/>
        </p:nvSpPr>
        <p:spPr>
          <a:xfrm>
            <a:off x="8388446" y="9422979"/>
            <a:ext cx="1233746" cy="0"/>
          </a:xfrm>
          <a:prstGeom prst="line">
            <a:avLst/>
          </a:prstGeom>
          <a:ln cap="flat" w="38100">
            <a:solidFill>
              <a:srgbClr val="000000"/>
            </a:solidFill>
            <a:prstDash val="solid"/>
            <a:headEnd type="arrow" len="sm" w="med"/>
            <a:tailEnd type="none" len="sm" w="sm"/>
          </a:ln>
        </p:spPr>
      </p:sp>
      <p:sp>
        <p:nvSpPr>
          <p:cNvPr name="AutoShape 161" id="161"/>
          <p:cNvSpPr/>
          <p:nvPr/>
        </p:nvSpPr>
        <p:spPr>
          <a:xfrm>
            <a:off x="10385046" y="1913254"/>
            <a:ext cx="578711" cy="0"/>
          </a:xfrm>
          <a:prstGeom prst="line">
            <a:avLst/>
          </a:prstGeom>
          <a:ln cap="flat" w="38100">
            <a:solidFill>
              <a:srgbClr val="000000"/>
            </a:solidFill>
            <a:prstDash val="solid"/>
            <a:headEnd type="arrow" len="sm" w="med"/>
            <a:tailEnd type="none" len="sm" w="sm"/>
          </a:ln>
        </p:spPr>
      </p:sp>
      <p:sp>
        <p:nvSpPr>
          <p:cNvPr name="AutoShape 162" id="162"/>
          <p:cNvSpPr/>
          <p:nvPr/>
        </p:nvSpPr>
        <p:spPr>
          <a:xfrm>
            <a:off x="14664667" y="1913254"/>
            <a:ext cx="1917896" cy="0"/>
          </a:xfrm>
          <a:prstGeom prst="line">
            <a:avLst/>
          </a:prstGeom>
          <a:ln cap="flat" w="38100">
            <a:solidFill>
              <a:srgbClr val="000000"/>
            </a:solidFill>
            <a:prstDash val="solid"/>
            <a:headEnd type="none" len="sm" w="sm"/>
            <a:tailEnd type="none" len="sm" w="sm"/>
          </a:ln>
        </p:spPr>
      </p:sp>
      <p:sp>
        <p:nvSpPr>
          <p:cNvPr name="AutoShape 163" id="163"/>
          <p:cNvSpPr/>
          <p:nvPr/>
        </p:nvSpPr>
        <p:spPr>
          <a:xfrm>
            <a:off x="16582563" y="1894204"/>
            <a:ext cx="0" cy="1074591"/>
          </a:xfrm>
          <a:prstGeom prst="line">
            <a:avLst/>
          </a:prstGeom>
          <a:ln cap="flat" w="38100">
            <a:solidFill>
              <a:srgbClr val="000000"/>
            </a:solidFill>
            <a:prstDash val="solid"/>
            <a:headEnd type="none" len="sm" w="sm"/>
            <a:tailEnd type="none" len="sm" w="sm"/>
          </a:ln>
        </p:spPr>
      </p:sp>
      <p:sp>
        <p:nvSpPr>
          <p:cNvPr name="AutoShape 164" id="164"/>
          <p:cNvSpPr/>
          <p:nvPr/>
        </p:nvSpPr>
        <p:spPr>
          <a:xfrm>
            <a:off x="16582563" y="3464048"/>
            <a:ext cx="0" cy="2800516"/>
          </a:xfrm>
          <a:prstGeom prst="line">
            <a:avLst/>
          </a:prstGeom>
          <a:ln cap="flat" w="38100">
            <a:solidFill>
              <a:srgbClr val="000000"/>
            </a:solidFill>
            <a:prstDash val="solid"/>
            <a:headEnd type="none" len="sm" w="sm"/>
            <a:tailEnd type="none" len="sm" w="sm"/>
          </a:ln>
        </p:spPr>
      </p:sp>
      <p:sp>
        <p:nvSpPr>
          <p:cNvPr name="AutoShape 165" id="165"/>
          <p:cNvSpPr/>
          <p:nvPr/>
        </p:nvSpPr>
        <p:spPr>
          <a:xfrm flipV="true">
            <a:off x="15683258" y="6247438"/>
            <a:ext cx="918355" cy="0"/>
          </a:xfrm>
          <a:prstGeom prst="line">
            <a:avLst/>
          </a:prstGeom>
          <a:ln cap="flat" w="38100">
            <a:solidFill>
              <a:srgbClr val="000000"/>
            </a:solidFill>
            <a:prstDash val="solid"/>
            <a:headEnd type="none" len="sm" w="sm"/>
            <a:tailEnd type="none" len="sm" w="sm"/>
          </a:ln>
        </p:spPr>
      </p:sp>
      <p:sp>
        <p:nvSpPr>
          <p:cNvPr name="AutoShape 166" id="166"/>
          <p:cNvSpPr/>
          <p:nvPr/>
        </p:nvSpPr>
        <p:spPr>
          <a:xfrm flipV="true">
            <a:off x="16582563" y="3721697"/>
            <a:ext cx="0" cy="578711"/>
          </a:xfrm>
          <a:prstGeom prst="line">
            <a:avLst/>
          </a:prstGeom>
          <a:ln cap="flat" w="38100">
            <a:solidFill>
              <a:srgbClr val="000000"/>
            </a:solidFill>
            <a:prstDash val="solid"/>
            <a:headEnd type="none" len="sm" w="sm"/>
            <a:tailEnd type="arrow" len="sm" w="med"/>
          </a:ln>
        </p:spPr>
      </p:sp>
      <p:sp>
        <p:nvSpPr>
          <p:cNvPr name="AutoShape 167" id="167"/>
          <p:cNvSpPr/>
          <p:nvPr/>
        </p:nvSpPr>
        <p:spPr>
          <a:xfrm flipH="true">
            <a:off x="6201128" y="5219568"/>
            <a:ext cx="477729" cy="0"/>
          </a:xfrm>
          <a:prstGeom prst="line">
            <a:avLst/>
          </a:prstGeom>
          <a:ln cap="flat" w="38100">
            <a:solidFill>
              <a:srgbClr val="000000"/>
            </a:solidFill>
            <a:prstDash val="solid"/>
            <a:headEnd type="none" len="sm" w="sm"/>
            <a:tailEnd type="arrow" len="sm" w="med"/>
          </a:ln>
        </p:spPr>
      </p:sp>
      <p:sp>
        <p:nvSpPr>
          <p:cNvPr name="AutoShape 168" id="168"/>
          <p:cNvSpPr/>
          <p:nvPr/>
        </p:nvSpPr>
        <p:spPr>
          <a:xfrm>
            <a:off x="8227605" y="2585573"/>
            <a:ext cx="3246755" cy="0"/>
          </a:xfrm>
          <a:prstGeom prst="line">
            <a:avLst/>
          </a:prstGeom>
          <a:ln cap="flat" w="38100">
            <a:solidFill>
              <a:srgbClr val="000000"/>
            </a:solidFill>
            <a:prstDash val="solid"/>
            <a:headEnd type="none" len="sm" w="sm"/>
            <a:tailEnd type="none" len="sm" w="sm"/>
          </a:ln>
        </p:spPr>
      </p:sp>
      <p:sp>
        <p:nvSpPr>
          <p:cNvPr name="AutoShape 169" id="169"/>
          <p:cNvSpPr/>
          <p:nvPr/>
        </p:nvSpPr>
        <p:spPr>
          <a:xfrm flipV="true">
            <a:off x="11464361" y="2566523"/>
            <a:ext cx="0" cy="381110"/>
          </a:xfrm>
          <a:prstGeom prst="line">
            <a:avLst/>
          </a:prstGeom>
          <a:ln cap="flat" w="38100">
            <a:solidFill>
              <a:srgbClr val="000000"/>
            </a:solidFill>
            <a:prstDash val="solid"/>
            <a:headEnd type="none" len="sm" w="sm"/>
            <a:tailEnd type="none" len="sm" w="sm"/>
          </a:ln>
        </p:spPr>
      </p:sp>
      <p:sp>
        <p:nvSpPr>
          <p:cNvPr name="TextBox 170" id="170"/>
          <p:cNvSpPr txBox="true"/>
          <p:nvPr/>
        </p:nvSpPr>
        <p:spPr>
          <a:xfrm rot="0">
            <a:off x="10552415" y="-55228"/>
            <a:ext cx="7402980" cy="1159509"/>
          </a:xfrm>
          <a:prstGeom prst="rect">
            <a:avLst/>
          </a:prstGeom>
        </p:spPr>
        <p:txBody>
          <a:bodyPr anchor="t" rtlCol="false" tIns="0" lIns="0" bIns="0" rIns="0">
            <a:spAutoFit/>
          </a:bodyPr>
          <a:lstStyle/>
          <a:p>
            <a:pPr algn="r">
              <a:lnSpc>
                <a:spcPts val="8540"/>
              </a:lnSpc>
            </a:pPr>
            <a:r>
              <a:rPr lang="en-US" sz="6100">
                <a:solidFill>
                  <a:srgbClr val="04408F"/>
                </a:solidFill>
                <a:latin typeface="Arial Bold"/>
              </a:rPr>
              <a:t>ZOMBIATOR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66496" cy="10287000"/>
          </a:xfrm>
          <a:custGeom>
            <a:avLst/>
            <a:gdLst/>
            <a:ahLst/>
            <a:cxnLst/>
            <a:rect r="r" b="b" t="t" l="l"/>
            <a:pathLst>
              <a:path h="10287000" w="18266496">
                <a:moveTo>
                  <a:pt x="0" y="0"/>
                </a:moveTo>
                <a:lnTo>
                  <a:pt x="18266496" y="0"/>
                </a:lnTo>
                <a:lnTo>
                  <a:pt x="18266496"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422207" y="-1148093"/>
            <a:ext cx="6661473" cy="3086100"/>
            <a:chOff x="0" y="0"/>
            <a:chExt cx="1754462" cy="812800"/>
          </a:xfrm>
        </p:grpSpPr>
        <p:sp>
          <p:nvSpPr>
            <p:cNvPr name="Freeform 4" id="4"/>
            <p:cNvSpPr/>
            <p:nvPr/>
          </p:nvSpPr>
          <p:spPr>
            <a:xfrm flipH="false" flipV="false" rot="0">
              <a:off x="0" y="0"/>
              <a:ext cx="1754462" cy="812800"/>
            </a:xfrm>
            <a:custGeom>
              <a:avLst/>
              <a:gdLst/>
              <a:ahLst/>
              <a:cxnLst/>
              <a:rect r="r" b="b" t="t" l="l"/>
              <a:pathLst>
                <a:path h="812800" w="1754462">
                  <a:moveTo>
                    <a:pt x="0" y="0"/>
                  </a:moveTo>
                  <a:lnTo>
                    <a:pt x="1754462" y="0"/>
                  </a:lnTo>
                  <a:lnTo>
                    <a:pt x="1754462" y="812800"/>
                  </a:lnTo>
                  <a:lnTo>
                    <a:pt x="0" y="812800"/>
                  </a:lnTo>
                  <a:close/>
                </a:path>
              </a:pathLst>
            </a:custGeom>
            <a:solidFill>
              <a:srgbClr val="FFFFF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6" id="6"/>
          <p:cNvSpPr txBox="true"/>
          <p:nvPr/>
        </p:nvSpPr>
        <p:spPr>
          <a:xfrm rot="0">
            <a:off x="1669524" y="215265"/>
            <a:ext cx="14948952" cy="1310639"/>
          </a:xfrm>
          <a:prstGeom prst="rect">
            <a:avLst/>
          </a:prstGeom>
        </p:spPr>
        <p:txBody>
          <a:bodyPr anchor="t" rtlCol="false" tIns="0" lIns="0" bIns="0" rIns="0">
            <a:spAutoFit/>
          </a:bodyPr>
          <a:lstStyle/>
          <a:p>
            <a:pPr algn="ctr">
              <a:lnSpc>
                <a:spcPts val="9660"/>
              </a:lnSpc>
            </a:pPr>
            <a:r>
              <a:rPr lang="en-US" sz="6900">
                <a:solidFill>
                  <a:srgbClr val="04408F"/>
                </a:solidFill>
                <a:latin typeface="Arial Bold"/>
              </a:rPr>
              <a:t>ZOMBIATOR PSEUDOCODE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97983" cy="10287000"/>
          </a:xfrm>
          <a:custGeom>
            <a:avLst/>
            <a:gdLst/>
            <a:ahLst/>
            <a:cxnLst/>
            <a:rect r="r" b="b" t="t" l="l"/>
            <a:pathLst>
              <a:path h="10287000" w="18297983">
                <a:moveTo>
                  <a:pt x="0" y="0"/>
                </a:moveTo>
                <a:lnTo>
                  <a:pt x="18297983" y="0"/>
                </a:lnTo>
                <a:lnTo>
                  <a:pt x="18297983"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58544" y="2311869"/>
            <a:ext cx="4846475" cy="2389570"/>
            <a:chOff x="0" y="0"/>
            <a:chExt cx="1276438" cy="629352"/>
          </a:xfrm>
        </p:grpSpPr>
        <p:sp>
          <p:nvSpPr>
            <p:cNvPr name="Freeform 4" id="4"/>
            <p:cNvSpPr/>
            <p:nvPr/>
          </p:nvSpPr>
          <p:spPr>
            <a:xfrm flipH="false" flipV="false" rot="0">
              <a:off x="0" y="0"/>
              <a:ext cx="1276438" cy="629352"/>
            </a:xfrm>
            <a:custGeom>
              <a:avLst/>
              <a:gdLst/>
              <a:ahLst/>
              <a:cxnLst/>
              <a:rect r="r" b="b" t="t" l="l"/>
              <a:pathLst>
                <a:path h="629352" w="1276438">
                  <a:moveTo>
                    <a:pt x="0" y="0"/>
                  </a:moveTo>
                  <a:lnTo>
                    <a:pt x="1276438" y="0"/>
                  </a:lnTo>
                  <a:lnTo>
                    <a:pt x="1276438" y="629352"/>
                  </a:lnTo>
                  <a:lnTo>
                    <a:pt x="0" y="629352"/>
                  </a:lnTo>
                  <a:close/>
                </a:path>
              </a:pathLst>
            </a:custGeom>
            <a:solidFill>
              <a:srgbClr val="FFFFF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6" id="6"/>
          <p:cNvSpPr txBox="true"/>
          <p:nvPr/>
        </p:nvSpPr>
        <p:spPr>
          <a:xfrm rot="0">
            <a:off x="304974" y="2871655"/>
            <a:ext cx="4530780" cy="1050923"/>
          </a:xfrm>
          <a:prstGeom prst="rect">
            <a:avLst/>
          </a:prstGeom>
        </p:spPr>
        <p:txBody>
          <a:bodyPr anchor="t" rtlCol="false" tIns="0" lIns="0" bIns="0" rIns="0">
            <a:spAutoFit/>
          </a:bodyPr>
          <a:lstStyle/>
          <a:p>
            <a:pPr>
              <a:lnSpc>
                <a:spcPts val="7700"/>
              </a:lnSpc>
            </a:pPr>
            <a:r>
              <a:rPr lang="en-US" sz="5500">
                <a:solidFill>
                  <a:srgbClr val="04408F"/>
                </a:solidFill>
                <a:latin typeface="Arial Bold"/>
              </a:rPr>
              <a:t>DATABASE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2904"/>
            <a:ext cx="18288000" cy="10330854"/>
          </a:xfrm>
          <a:custGeom>
            <a:avLst/>
            <a:gdLst/>
            <a:ahLst/>
            <a:cxnLst/>
            <a:rect r="r" b="b" t="t" l="l"/>
            <a:pathLst>
              <a:path h="10330854" w="18288000">
                <a:moveTo>
                  <a:pt x="0" y="0"/>
                </a:moveTo>
                <a:lnTo>
                  <a:pt x="18288000" y="0"/>
                </a:lnTo>
                <a:lnTo>
                  <a:pt x="18288000" y="10330854"/>
                </a:lnTo>
                <a:lnTo>
                  <a:pt x="0" y="10330854"/>
                </a:lnTo>
                <a:lnTo>
                  <a:pt x="0" y="0"/>
                </a:lnTo>
                <a:close/>
              </a:path>
            </a:pathLst>
          </a:custGeom>
          <a:blipFill>
            <a:blip r:embed="rId2"/>
            <a:stretch>
              <a:fillRect l="0" t="0" r="0" b="0"/>
            </a:stretch>
          </a:blipFill>
        </p:spPr>
      </p:sp>
      <p:grpSp>
        <p:nvGrpSpPr>
          <p:cNvPr name="Group 3" id="3"/>
          <p:cNvGrpSpPr/>
          <p:nvPr/>
        </p:nvGrpSpPr>
        <p:grpSpPr>
          <a:xfrm rot="0">
            <a:off x="1028700" y="3451619"/>
            <a:ext cx="5020903" cy="3086100"/>
            <a:chOff x="0" y="0"/>
            <a:chExt cx="1322378" cy="812800"/>
          </a:xfrm>
        </p:grpSpPr>
        <p:sp>
          <p:nvSpPr>
            <p:cNvPr name="Freeform 4" id="4"/>
            <p:cNvSpPr/>
            <p:nvPr/>
          </p:nvSpPr>
          <p:spPr>
            <a:xfrm flipH="false" flipV="false" rot="0">
              <a:off x="0" y="0"/>
              <a:ext cx="1322378" cy="812800"/>
            </a:xfrm>
            <a:custGeom>
              <a:avLst/>
              <a:gdLst/>
              <a:ahLst/>
              <a:cxnLst/>
              <a:rect r="r" b="b" t="t" l="l"/>
              <a:pathLst>
                <a:path h="812800" w="1322378">
                  <a:moveTo>
                    <a:pt x="0" y="0"/>
                  </a:moveTo>
                  <a:lnTo>
                    <a:pt x="1322378" y="0"/>
                  </a:lnTo>
                  <a:lnTo>
                    <a:pt x="1322378" y="812800"/>
                  </a:lnTo>
                  <a:lnTo>
                    <a:pt x="0" y="812800"/>
                  </a:lnTo>
                  <a:close/>
                </a:path>
              </a:pathLst>
            </a:custGeom>
            <a:solidFill>
              <a:srgbClr val="FFFFF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6" id="6"/>
          <p:cNvSpPr txBox="true"/>
          <p:nvPr/>
        </p:nvSpPr>
        <p:spPr>
          <a:xfrm rot="0">
            <a:off x="1028700" y="4022726"/>
            <a:ext cx="7209739" cy="2022473"/>
          </a:xfrm>
          <a:prstGeom prst="rect">
            <a:avLst/>
          </a:prstGeom>
        </p:spPr>
        <p:txBody>
          <a:bodyPr anchor="t" rtlCol="false" tIns="0" lIns="0" bIns="0" rIns="0">
            <a:spAutoFit/>
          </a:bodyPr>
          <a:lstStyle/>
          <a:p>
            <a:pPr>
              <a:lnSpc>
                <a:spcPts val="7700"/>
              </a:lnSpc>
            </a:pPr>
            <a:r>
              <a:rPr lang="en-US" sz="5500">
                <a:solidFill>
                  <a:srgbClr val="04408F"/>
                </a:solidFill>
                <a:latin typeface="Arial Bold"/>
              </a:rPr>
              <a:t>ZOMBIATOR  FUNCTION LIST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78061" cy="10287000"/>
          </a:xfrm>
          <a:custGeom>
            <a:avLst/>
            <a:gdLst/>
            <a:ahLst/>
            <a:cxnLst/>
            <a:rect r="r" b="b" t="t" l="l"/>
            <a:pathLst>
              <a:path h="10287000" w="18278061">
                <a:moveTo>
                  <a:pt x="0" y="0"/>
                </a:moveTo>
                <a:lnTo>
                  <a:pt x="18278061" y="0"/>
                </a:lnTo>
                <a:lnTo>
                  <a:pt x="18278061"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75466" y="-2057400"/>
            <a:ext cx="19294264" cy="3086100"/>
            <a:chOff x="0" y="0"/>
            <a:chExt cx="5081617" cy="812800"/>
          </a:xfrm>
        </p:grpSpPr>
        <p:sp>
          <p:nvSpPr>
            <p:cNvPr name="Freeform 4" id="4"/>
            <p:cNvSpPr/>
            <p:nvPr/>
          </p:nvSpPr>
          <p:spPr>
            <a:xfrm flipH="false" flipV="false" rot="0">
              <a:off x="0" y="0"/>
              <a:ext cx="5081617" cy="812800"/>
            </a:xfrm>
            <a:custGeom>
              <a:avLst/>
              <a:gdLst/>
              <a:ahLst/>
              <a:cxnLst/>
              <a:rect r="r" b="b" t="t" l="l"/>
              <a:pathLst>
                <a:path h="812800" w="5081617">
                  <a:moveTo>
                    <a:pt x="0" y="0"/>
                  </a:moveTo>
                  <a:lnTo>
                    <a:pt x="5081617" y="0"/>
                  </a:lnTo>
                  <a:lnTo>
                    <a:pt x="5081617" y="812800"/>
                  </a:lnTo>
                  <a:lnTo>
                    <a:pt x="0" y="812800"/>
                  </a:lnTo>
                  <a:close/>
                </a:path>
              </a:pathLst>
            </a:custGeom>
            <a:solidFill>
              <a:srgbClr val="FFFFF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6" id="6"/>
          <p:cNvSpPr txBox="true"/>
          <p:nvPr/>
        </p:nvSpPr>
        <p:spPr>
          <a:xfrm rot="0">
            <a:off x="1601228" y="228875"/>
            <a:ext cx="7018734" cy="554990"/>
          </a:xfrm>
          <a:prstGeom prst="rect">
            <a:avLst/>
          </a:prstGeom>
        </p:spPr>
        <p:txBody>
          <a:bodyPr anchor="t" rtlCol="false" tIns="0" lIns="0" bIns="0" rIns="0">
            <a:spAutoFit/>
          </a:bodyPr>
          <a:lstStyle/>
          <a:p>
            <a:pPr algn="ctr">
              <a:lnSpc>
                <a:spcPts val="4059"/>
              </a:lnSpc>
            </a:pPr>
            <a:r>
              <a:rPr lang="en-US" sz="2899">
                <a:solidFill>
                  <a:srgbClr val="000000"/>
                </a:solidFill>
                <a:latin typeface="Arial Bold"/>
              </a:rPr>
              <a:t>get_dict_airportcoordinate_by_country()</a:t>
            </a:r>
          </a:p>
        </p:txBody>
      </p:sp>
      <p:sp>
        <p:nvSpPr>
          <p:cNvPr name="TextBox 7" id="7"/>
          <p:cNvSpPr txBox="true"/>
          <p:nvPr/>
        </p:nvSpPr>
        <p:spPr>
          <a:xfrm rot="0">
            <a:off x="11310492" y="228875"/>
            <a:ext cx="6180088" cy="554990"/>
          </a:xfrm>
          <a:prstGeom prst="rect">
            <a:avLst/>
          </a:prstGeom>
        </p:spPr>
        <p:txBody>
          <a:bodyPr anchor="t" rtlCol="false" tIns="0" lIns="0" bIns="0" rIns="0">
            <a:spAutoFit/>
          </a:bodyPr>
          <a:lstStyle/>
          <a:p>
            <a:pPr algn="ctr">
              <a:lnSpc>
                <a:spcPts val="4059"/>
              </a:lnSpc>
            </a:pPr>
            <a:r>
              <a:rPr lang="en-US" sz="2899">
                <a:solidFill>
                  <a:srgbClr val="000000"/>
                </a:solidFill>
                <a:latin typeface="Arial Bold"/>
              </a:rPr>
              <a:t>get_dict_distance(current_location)</a:t>
            </a:r>
          </a:p>
        </p:txBody>
      </p:sp>
      <p:grpSp>
        <p:nvGrpSpPr>
          <p:cNvPr name="Group 8" id="8"/>
          <p:cNvGrpSpPr/>
          <p:nvPr/>
        </p:nvGrpSpPr>
        <p:grpSpPr>
          <a:xfrm rot="0">
            <a:off x="8406474" y="4105871"/>
            <a:ext cx="4190547" cy="2389570"/>
            <a:chOff x="0" y="0"/>
            <a:chExt cx="1103683" cy="629352"/>
          </a:xfrm>
        </p:grpSpPr>
        <p:sp>
          <p:nvSpPr>
            <p:cNvPr name="Freeform 9" id="9"/>
            <p:cNvSpPr/>
            <p:nvPr/>
          </p:nvSpPr>
          <p:spPr>
            <a:xfrm flipH="false" flipV="false" rot="0">
              <a:off x="0" y="0"/>
              <a:ext cx="1103683" cy="629352"/>
            </a:xfrm>
            <a:custGeom>
              <a:avLst/>
              <a:gdLst/>
              <a:ahLst/>
              <a:cxnLst/>
              <a:rect r="r" b="b" t="t" l="l"/>
              <a:pathLst>
                <a:path h="629352" w="1103683">
                  <a:moveTo>
                    <a:pt x="0" y="0"/>
                  </a:moveTo>
                  <a:lnTo>
                    <a:pt x="1103683" y="0"/>
                  </a:lnTo>
                  <a:lnTo>
                    <a:pt x="1103683" y="629352"/>
                  </a:lnTo>
                  <a:lnTo>
                    <a:pt x="0" y="629352"/>
                  </a:lnTo>
                  <a:close/>
                </a:path>
              </a:pathLst>
            </a:custGeom>
            <a:solidFill>
              <a:srgbClr val="FFFFFF"/>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AutoShape 11" id="11"/>
          <p:cNvSpPr/>
          <p:nvPr/>
        </p:nvSpPr>
        <p:spPr>
          <a:xfrm>
            <a:off x="9214686" y="5191125"/>
            <a:ext cx="2574124" cy="0"/>
          </a:xfrm>
          <a:prstGeom prst="line">
            <a:avLst/>
          </a:prstGeom>
          <a:ln cap="flat" w="95250">
            <a:solidFill>
              <a:srgbClr val="102880"/>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39491"/>
          </a:xfrm>
          <a:custGeom>
            <a:avLst/>
            <a:gdLst/>
            <a:ahLst/>
            <a:cxnLst/>
            <a:rect r="r" b="b" t="t" l="l"/>
            <a:pathLst>
              <a:path h="10239491" w="18288000">
                <a:moveTo>
                  <a:pt x="0" y="0"/>
                </a:moveTo>
                <a:lnTo>
                  <a:pt x="18288000" y="0"/>
                </a:lnTo>
                <a:lnTo>
                  <a:pt x="18288000" y="10239491"/>
                </a:lnTo>
                <a:lnTo>
                  <a:pt x="0" y="10239491"/>
                </a:lnTo>
                <a:lnTo>
                  <a:pt x="0" y="0"/>
                </a:lnTo>
                <a:close/>
              </a:path>
            </a:pathLst>
          </a:custGeom>
          <a:blipFill>
            <a:blip r:embed="rId2"/>
            <a:stretch>
              <a:fillRect l="0" t="0" r="0" b="0"/>
            </a:stretch>
          </a:blipFill>
        </p:spPr>
      </p:sp>
      <p:grpSp>
        <p:nvGrpSpPr>
          <p:cNvPr name="Group 3" id="3"/>
          <p:cNvGrpSpPr/>
          <p:nvPr/>
        </p:nvGrpSpPr>
        <p:grpSpPr>
          <a:xfrm rot="0">
            <a:off x="9144000" y="-571685"/>
            <a:ext cx="6521944" cy="1849680"/>
            <a:chOff x="0" y="0"/>
            <a:chExt cx="1717714" cy="487158"/>
          </a:xfrm>
        </p:grpSpPr>
        <p:sp>
          <p:nvSpPr>
            <p:cNvPr name="Freeform 4" id="4"/>
            <p:cNvSpPr/>
            <p:nvPr/>
          </p:nvSpPr>
          <p:spPr>
            <a:xfrm flipH="false" flipV="false" rot="0">
              <a:off x="0" y="0"/>
              <a:ext cx="1717714" cy="487158"/>
            </a:xfrm>
            <a:custGeom>
              <a:avLst/>
              <a:gdLst/>
              <a:ahLst/>
              <a:cxnLst/>
              <a:rect r="r" b="b" t="t" l="l"/>
              <a:pathLst>
                <a:path h="487158" w="1717714">
                  <a:moveTo>
                    <a:pt x="0" y="0"/>
                  </a:moveTo>
                  <a:lnTo>
                    <a:pt x="1717714" y="0"/>
                  </a:lnTo>
                  <a:lnTo>
                    <a:pt x="1717714" y="487158"/>
                  </a:lnTo>
                  <a:lnTo>
                    <a:pt x="0" y="487158"/>
                  </a:lnTo>
                  <a:close/>
                </a:path>
              </a:pathLst>
            </a:custGeom>
            <a:solidFill>
              <a:srgbClr val="FFFFF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222"/>
                </a:lnSpc>
              </a:pPr>
            </a:p>
          </p:txBody>
        </p:sp>
      </p:grpSp>
      <p:sp>
        <p:nvSpPr>
          <p:cNvPr name="TextBox 6" id="6"/>
          <p:cNvSpPr txBox="true"/>
          <p:nvPr/>
        </p:nvSpPr>
        <p:spPr>
          <a:xfrm rot="0">
            <a:off x="10126093" y="933825"/>
            <a:ext cx="5397103" cy="604521"/>
          </a:xfrm>
          <a:prstGeom prst="rect">
            <a:avLst/>
          </a:prstGeom>
        </p:spPr>
        <p:txBody>
          <a:bodyPr anchor="t" rtlCol="false" tIns="0" lIns="0" bIns="0" rIns="0">
            <a:spAutoFit/>
          </a:bodyPr>
          <a:lstStyle/>
          <a:p>
            <a:pPr algn="ctr">
              <a:lnSpc>
                <a:spcPts val="4479"/>
              </a:lnSpc>
            </a:pPr>
            <a:r>
              <a:rPr lang="en-US" sz="3199">
                <a:solidFill>
                  <a:srgbClr val="000000"/>
                </a:solidFill>
                <a:latin typeface="Arial Bold"/>
              </a:rPr>
              <a:t>need_weapon_and_reward()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DAFxHvgJPoU</dc:identifier>
  <dcterms:modified xsi:type="dcterms:W3CDTF">2011-08-01T06:04:30Z</dcterms:modified>
  <cp:revision>1</cp:revision>
  <dc:title> Zombiator Presentation</dc:title>
</cp:coreProperties>
</file>